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30"/>
  </p:notesMasterIdLst>
  <p:sldIdLst>
    <p:sldId id="256" r:id="rId3"/>
    <p:sldId id="259" r:id="rId4"/>
    <p:sldId id="257" r:id="rId5"/>
    <p:sldId id="287" r:id="rId6"/>
    <p:sldId id="290" r:id="rId7"/>
    <p:sldId id="291" r:id="rId8"/>
    <p:sldId id="288" r:id="rId9"/>
    <p:sldId id="289" r:id="rId10"/>
    <p:sldId id="292" r:id="rId11"/>
    <p:sldId id="286" r:id="rId12"/>
    <p:sldId id="305" r:id="rId13"/>
    <p:sldId id="306" r:id="rId14"/>
    <p:sldId id="293" r:id="rId15"/>
    <p:sldId id="285" r:id="rId16"/>
    <p:sldId id="263" r:id="rId17"/>
    <p:sldId id="299" r:id="rId18"/>
    <p:sldId id="295" r:id="rId19"/>
    <p:sldId id="297" r:id="rId20"/>
    <p:sldId id="261" r:id="rId21"/>
    <p:sldId id="301" r:id="rId22"/>
    <p:sldId id="300" r:id="rId23"/>
    <p:sldId id="262" r:id="rId24"/>
    <p:sldId id="260" r:id="rId25"/>
    <p:sldId id="294" r:id="rId26"/>
    <p:sldId id="302" r:id="rId27"/>
    <p:sldId id="304" r:id="rId28"/>
    <p:sldId id="303" r:id="rId29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31"/>
      <p:bold r:id="rId32"/>
      <p:italic r:id="rId33"/>
      <p:boldItalic r:id="rId34"/>
    </p:embeddedFont>
    <p:embeddedFont>
      <p:font typeface="Cordia New" panose="020B0304020202020204" pitchFamily="34" charset="-34"/>
      <p:regular r:id="rId35"/>
      <p:bold r:id="rId36"/>
      <p:italic r:id="rId37"/>
      <p:boldItalic r:id="rId38"/>
    </p:embeddedFont>
    <p:embeddedFont>
      <p:font typeface="Roboto Condensed Light" panose="020B0604020202020204" charset="0"/>
      <p:regular r:id="rId39"/>
      <p:bold r:id="rId40"/>
      <p:italic r:id="rId41"/>
      <p:boldItalic r:id="rId42"/>
    </p:embeddedFont>
    <p:embeddedFont>
      <p:font typeface="Arvo" panose="020B0604020202020204" charset="0"/>
      <p:regular r:id="rId43"/>
      <p:bold r:id="rId44"/>
      <p:italic r:id="rId45"/>
      <p:boldItalic r:id="rId46"/>
    </p:embeddedFont>
    <p:embeddedFont>
      <p:font typeface="Roboto Condensed" panose="020B060402020202020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TH SarabunPSK" panose="020B0500040200020003" pitchFamily="34" charset="-34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TH SarabunIT๙" panose="020B0500040200020003" pitchFamily="34" charset="-34"/>
      <p:regular r:id="rId61"/>
      <p:bold r:id="rId62"/>
      <p:italic r:id="rId63"/>
      <p:boldItalic r:id="rId64"/>
    </p:embeddedFont>
    <p:embeddedFont>
      <p:font typeface="SimSun" panose="02010600030101010101" pitchFamily="2" charset="-122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DE04E3-7DA4-42B0-BAC2-2D0E43D9BD15}">
  <a:tblStyle styleId="{21DE04E3-7DA4-42B0-BAC2-2D0E43D9BD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สไตล์ธีม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สไตล์ธีม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918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font" Target="fonts/font33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61" Type="http://schemas.openxmlformats.org/officeDocument/2006/relationships/font" Target="fonts/font3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font" Target="fonts/font3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C4E38-62B2-4DFD-B603-069DA0BFC6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2EA05C9-7AB5-4554-AD5C-C841FDE92D2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ไตรมาส 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1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326FB42D-BFC0-46E4-BB16-0D28B4144514}" type="parTrans" cxnId="{56CC2CDE-1184-4349-BE85-7BA09C46AF64}">
      <dgm:prSet/>
      <dgm:spPr/>
      <dgm:t>
        <a:bodyPr/>
        <a:lstStyle/>
        <a:p>
          <a:endParaRPr lang="th-TH"/>
        </a:p>
      </dgm:t>
    </dgm:pt>
    <dgm:pt modelId="{46597045-616C-42B9-8F80-975DE309A562}" type="sibTrans" cxnId="{56CC2CDE-1184-4349-BE85-7BA09C46AF64}">
      <dgm:prSet/>
      <dgm:spPr/>
      <dgm:t>
        <a:bodyPr/>
        <a:lstStyle/>
        <a:p>
          <a:endParaRPr lang="th-TH"/>
        </a:p>
      </dgm:t>
    </dgm:pt>
    <dgm:pt modelId="{055A33D4-06AF-470B-8EA0-39A5FC6EEA4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กำหนดความรู้สำคัญ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E5B0C829-97BD-4BB0-88BF-6AD7C6D185AB}" type="parTrans" cxnId="{19851042-2555-43C9-B72F-E6E4501428BD}">
      <dgm:prSet/>
      <dgm:spPr/>
      <dgm:t>
        <a:bodyPr/>
        <a:lstStyle/>
        <a:p>
          <a:endParaRPr lang="th-TH"/>
        </a:p>
      </dgm:t>
    </dgm:pt>
    <dgm:pt modelId="{1F914C1A-2D7A-4CF9-8189-6FFC8DD51402}" type="sibTrans" cxnId="{19851042-2555-43C9-B72F-E6E4501428BD}">
      <dgm:prSet/>
      <dgm:spPr/>
      <dgm:t>
        <a:bodyPr/>
        <a:lstStyle/>
        <a:p>
          <a:endParaRPr lang="th-TH"/>
        </a:p>
      </dgm:t>
    </dgm:pt>
    <dgm:pt modelId="{08010FC4-9F93-435F-9863-1C8FE575B57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จัดทำแผนปฏิบัติการจัดการความรู้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CD1D6B05-7BE5-42A2-86A1-35CD75A64A2A}" type="parTrans" cxnId="{7FA66F2E-3757-4F9F-A0CC-ED1B57664CDF}">
      <dgm:prSet/>
      <dgm:spPr/>
      <dgm:t>
        <a:bodyPr/>
        <a:lstStyle/>
        <a:p>
          <a:endParaRPr lang="th-TH"/>
        </a:p>
      </dgm:t>
    </dgm:pt>
    <dgm:pt modelId="{6B26466B-B24B-468C-9547-1CAD00268A12}" type="sibTrans" cxnId="{7FA66F2E-3757-4F9F-A0CC-ED1B57664CDF}">
      <dgm:prSet/>
      <dgm:spPr/>
      <dgm:t>
        <a:bodyPr/>
        <a:lstStyle/>
        <a:p>
          <a:endParaRPr lang="th-TH"/>
        </a:p>
      </dgm:t>
    </dgm:pt>
    <dgm:pt modelId="{13A5544F-831D-473B-BB60-DFDB0C467A6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ไตรมาส 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2 - 3</a:t>
          </a:r>
          <a:endParaRPr lang="th-TH" b="1" dirty="0" smtClean="0">
            <a:latin typeface="TH SarabunPSK" pitchFamily="34" charset="-34"/>
            <a:cs typeface="TH SarabunPSK" pitchFamily="34" charset="-34"/>
          </a:endParaRPr>
        </a:p>
      </dgm:t>
    </dgm:pt>
    <dgm:pt modelId="{D74509C8-304B-4A87-9738-8F7F648B95DD}" type="parTrans" cxnId="{CB166989-A1D9-4FE2-8FE8-7A6DFC918DA8}">
      <dgm:prSet/>
      <dgm:spPr/>
      <dgm:t>
        <a:bodyPr/>
        <a:lstStyle/>
        <a:p>
          <a:endParaRPr lang="th-TH"/>
        </a:p>
      </dgm:t>
    </dgm:pt>
    <dgm:pt modelId="{83E5372B-D82C-46ED-B41A-F1D5E4477268}" type="sibTrans" cxnId="{CB166989-A1D9-4FE2-8FE8-7A6DFC918DA8}">
      <dgm:prSet/>
      <dgm:spPr/>
      <dgm:t>
        <a:bodyPr/>
        <a:lstStyle/>
        <a:p>
          <a:endParaRPr lang="th-TH"/>
        </a:p>
      </dgm:t>
    </dgm:pt>
    <dgm:pt modelId="{03F3678F-EDF7-4792-AF7F-48C0611A803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ดำเนินการตามแผน 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KM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87FAB564-D3E4-4CC9-9ABB-6A0928282A2D}" type="parTrans" cxnId="{98B52FB9-E3DD-4670-879A-F32707E362A1}">
      <dgm:prSet/>
      <dgm:spPr/>
      <dgm:t>
        <a:bodyPr/>
        <a:lstStyle/>
        <a:p>
          <a:endParaRPr lang="th-TH"/>
        </a:p>
      </dgm:t>
    </dgm:pt>
    <dgm:pt modelId="{19C167AB-3943-4120-86DB-E7AA935B1249}" type="sibTrans" cxnId="{98B52FB9-E3DD-4670-879A-F32707E362A1}">
      <dgm:prSet/>
      <dgm:spPr/>
      <dgm:t>
        <a:bodyPr/>
        <a:lstStyle/>
        <a:p>
          <a:endParaRPr lang="th-TH"/>
        </a:p>
      </dgm:t>
    </dgm:pt>
    <dgm:pt modelId="{A705CB62-B95A-4CBC-B117-E355A1003C9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ติดตามความก้าวหน้า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CBF00FDD-7AF1-44EA-8788-8A0EE7AC1418}" type="parTrans" cxnId="{5173223E-1A52-4E33-8B87-44A0046E6B51}">
      <dgm:prSet/>
      <dgm:spPr/>
      <dgm:t>
        <a:bodyPr/>
        <a:lstStyle/>
        <a:p>
          <a:endParaRPr lang="th-TH"/>
        </a:p>
      </dgm:t>
    </dgm:pt>
    <dgm:pt modelId="{9C4F8B7D-B925-44C9-B8B0-7DEC1594D29D}" type="sibTrans" cxnId="{5173223E-1A52-4E33-8B87-44A0046E6B51}">
      <dgm:prSet/>
      <dgm:spPr/>
      <dgm:t>
        <a:bodyPr/>
        <a:lstStyle/>
        <a:p>
          <a:endParaRPr lang="th-TH"/>
        </a:p>
      </dgm:t>
    </dgm:pt>
    <dgm:pt modelId="{5E913984-480F-4F15-978E-6895654E7D3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ไตรมาส 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4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3D2F4C1D-B2F3-43C6-8EE2-60A980A666BE}" type="parTrans" cxnId="{872DDEAC-6788-44E5-A347-D7249E986397}">
      <dgm:prSet/>
      <dgm:spPr/>
      <dgm:t>
        <a:bodyPr/>
        <a:lstStyle/>
        <a:p>
          <a:endParaRPr lang="th-TH"/>
        </a:p>
      </dgm:t>
    </dgm:pt>
    <dgm:pt modelId="{DB504CB2-EDCB-4EC8-8395-B504238C7C12}" type="sibTrans" cxnId="{872DDEAC-6788-44E5-A347-D7249E986397}">
      <dgm:prSet/>
      <dgm:spPr/>
      <dgm:t>
        <a:bodyPr/>
        <a:lstStyle/>
        <a:p>
          <a:endParaRPr lang="th-TH"/>
        </a:p>
      </dgm:t>
    </dgm:pt>
    <dgm:pt modelId="{BB2E2127-F7DD-4B53-9BC5-7DB17D571502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ประเมินผลการดำเนินงานตามแผน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E72908D7-0226-4B79-8A40-65C28697C6AD}" type="parTrans" cxnId="{64F3F345-F013-490E-8838-AE813FFF1F6C}">
      <dgm:prSet/>
      <dgm:spPr/>
      <dgm:t>
        <a:bodyPr/>
        <a:lstStyle/>
        <a:p>
          <a:endParaRPr lang="th-TH"/>
        </a:p>
      </dgm:t>
    </dgm:pt>
    <dgm:pt modelId="{8B18CC9A-61DD-400C-8846-3596FB30F18A}" type="sibTrans" cxnId="{64F3F345-F013-490E-8838-AE813FFF1F6C}">
      <dgm:prSet/>
      <dgm:spPr/>
      <dgm:t>
        <a:bodyPr/>
        <a:lstStyle/>
        <a:p>
          <a:endParaRPr lang="th-TH"/>
        </a:p>
      </dgm:t>
    </dgm:pt>
    <dgm:pt modelId="{F6C904D1-F91A-472F-8CA9-BF9D04E24A3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แต่งตั้งคณะอนุฯ เพื่อจัดทำและขับเคลื่อนแผน  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KM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92FF66CF-394D-4A08-9898-54BC6B1C093A}" type="parTrans" cxnId="{929FF84A-8183-4B45-B656-19FD086EF735}">
      <dgm:prSet/>
      <dgm:spPr/>
      <dgm:t>
        <a:bodyPr/>
        <a:lstStyle/>
        <a:p>
          <a:endParaRPr lang="th-TH"/>
        </a:p>
      </dgm:t>
    </dgm:pt>
    <dgm:pt modelId="{50BD558F-0518-4307-AFD0-604C82B51B9D}" type="sibTrans" cxnId="{929FF84A-8183-4B45-B656-19FD086EF735}">
      <dgm:prSet/>
      <dgm:spPr/>
      <dgm:t>
        <a:bodyPr/>
        <a:lstStyle/>
        <a:p>
          <a:endParaRPr lang="th-TH"/>
        </a:p>
      </dgm:t>
    </dgm:pt>
    <dgm:pt modelId="{FA7C63E2-538C-4479-BC72-D24DD827AF2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จัดกิจกรรม 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KM Day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CAF04FD5-022C-4194-9924-587F1561C58C}" type="parTrans" cxnId="{E8CA9330-8287-40CC-804F-BC3A0810DF51}">
      <dgm:prSet/>
      <dgm:spPr/>
      <dgm:t>
        <a:bodyPr/>
        <a:lstStyle/>
        <a:p>
          <a:endParaRPr lang="th-TH"/>
        </a:p>
      </dgm:t>
    </dgm:pt>
    <dgm:pt modelId="{9159D4D6-63AD-4BBE-9C60-61336B3CDD90}" type="sibTrans" cxnId="{E8CA9330-8287-40CC-804F-BC3A0810DF51}">
      <dgm:prSet/>
      <dgm:spPr/>
      <dgm:t>
        <a:bodyPr/>
        <a:lstStyle/>
        <a:p>
          <a:endParaRPr lang="th-TH"/>
        </a:p>
      </dgm:t>
    </dgm:pt>
    <dgm:pt modelId="{260C7708-2E28-4CF7-91AA-F14A0E474B1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dirty="0" smtClean="0">
              <a:latin typeface="TH SarabunPSK" pitchFamily="34" charset="-34"/>
              <a:cs typeface="TH SarabunPSK" pitchFamily="34" charset="-34"/>
            </a:rPr>
            <a:t>จัดทำรายงานผลสัมฤทธิ์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8951E4AE-2DED-4687-9160-ECDB6F426C38}" type="parTrans" cxnId="{1C102875-89BC-4D93-B336-23FF5E77A865}">
      <dgm:prSet/>
      <dgm:spPr/>
      <dgm:t>
        <a:bodyPr/>
        <a:lstStyle/>
        <a:p>
          <a:endParaRPr lang="th-TH"/>
        </a:p>
      </dgm:t>
    </dgm:pt>
    <dgm:pt modelId="{D93A5B1C-EB91-44CF-90E8-A77092DA27EB}" type="sibTrans" cxnId="{1C102875-89BC-4D93-B336-23FF5E77A865}">
      <dgm:prSet/>
      <dgm:spPr/>
      <dgm:t>
        <a:bodyPr/>
        <a:lstStyle/>
        <a:p>
          <a:endParaRPr lang="th-TH"/>
        </a:p>
      </dgm:t>
    </dgm:pt>
    <dgm:pt modelId="{3A8AB2B4-9152-4CA4-A3B5-F53B4133B928}" type="pres">
      <dgm:prSet presAssocID="{757C4E38-62B2-4DFD-B603-069DA0BFC6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124A62-CEC5-4B7B-99CF-B5FA6FE7F16B}" type="pres">
      <dgm:prSet presAssocID="{B2EA05C9-7AB5-4554-AD5C-C841FDE92D20}" presName="node" presStyleLbl="node1" presStyleIdx="0" presStyleCnt="3" custLinFactX="-41249" custLinFactNeighborX="-100000" custLinFactNeighborY="4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50C55C-F277-4CA5-9281-C91B5FC95731}" type="pres">
      <dgm:prSet presAssocID="{46597045-616C-42B9-8F80-975DE309A562}" presName="sibTrans" presStyleCnt="0"/>
      <dgm:spPr/>
    </dgm:pt>
    <dgm:pt modelId="{FDF54F1A-F2FA-426F-B29C-CF00246E41A0}" type="pres">
      <dgm:prSet presAssocID="{13A5544F-831D-473B-BB60-DFDB0C467A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9EB139-32C2-4D51-B5C5-E0BEBDA89944}" type="pres">
      <dgm:prSet presAssocID="{83E5372B-D82C-46ED-B41A-F1D5E4477268}" presName="sibTrans" presStyleCnt="0"/>
      <dgm:spPr/>
    </dgm:pt>
    <dgm:pt modelId="{3B4B1EB3-AE3E-47AE-9DB9-9306459C67C9}" type="pres">
      <dgm:prSet presAssocID="{5E913984-480F-4F15-978E-6895654E7D35}" presName="node" presStyleLbl="node1" presStyleIdx="2" presStyleCnt="3" custLinFactX="8535" custLinFactNeighborX="100000" custLinFactNeighborY="5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92FFDAA-B3B9-4211-9BF3-37066334027E}" type="presOf" srcId="{260C7708-2E28-4CF7-91AA-F14A0E474B14}" destId="{3B4B1EB3-AE3E-47AE-9DB9-9306459C67C9}" srcOrd="0" destOrd="3" presId="urn:microsoft.com/office/officeart/2005/8/layout/hList6"/>
    <dgm:cxn modelId="{56CC2CDE-1184-4349-BE85-7BA09C46AF64}" srcId="{757C4E38-62B2-4DFD-B603-069DA0BFC638}" destId="{B2EA05C9-7AB5-4554-AD5C-C841FDE92D20}" srcOrd="0" destOrd="0" parTransId="{326FB42D-BFC0-46E4-BB16-0D28B4144514}" sibTransId="{46597045-616C-42B9-8F80-975DE309A562}"/>
    <dgm:cxn modelId="{3436707F-FDEA-41D5-AE0F-51B699D91F8C}" type="presOf" srcId="{A705CB62-B95A-4CBC-B117-E355A1003C91}" destId="{FDF54F1A-F2FA-426F-B29C-CF00246E41A0}" srcOrd="0" destOrd="2" presId="urn:microsoft.com/office/officeart/2005/8/layout/hList6"/>
    <dgm:cxn modelId="{1C102875-89BC-4D93-B336-23FF5E77A865}" srcId="{5E913984-480F-4F15-978E-6895654E7D35}" destId="{260C7708-2E28-4CF7-91AA-F14A0E474B14}" srcOrd="2" destOrd="0" parTransId="{8951E4AE-2DED-4687-9160-ECDB6F426C38}" sibTransId="{D93A5B1C-EB91-44CF-90E8-A77092DA27EB}"/>
    <dgm:cxn modelId="{AC138519-D673-4829-B5CD-A5F70DD882A7}" type="presOf" srcId="{5E913984-480F-4F15-978E-6895654E7D35}" destId="{3B4B1EB3-AE3E-47AE-9DB9-9306459C67C9}" srcOrd="0" destOrd="0" presId="urn:microsoft.com/office/officeart/2005/8/layout/hList6"/>
    <dgm:cxn modelId="{37F7F01A-D5B3-4F5C-9216-C46F138A938E}" type="presOf" srcId="{757C4E38-62B2-4DFD-B603-069DA0BFC638}" destId="{3A8AB2B4-9152-4CA4-A3B5-F53B4133B928}" srcOrd="0" destOrd="0" presId="urn:microsoft.com/office/officeart/2005/8/layout/hList6"/>
    <dgm:cxn modelId="{1D44C4EB-8D1D-4544-8D6D-A19F7DEE52B1}" type="presOf" srcId="{03F3678F-EDF7-4792-AF7F-48C0611A803D}" destId="{FDF54F1A-F2FA-426F-B29C-CF00246E41A0}" srcOrd="0" destOrd="1" presId="urn:microsoft.com/office/officeart/2005/8/layout/hList6"/>
    <dgm:cxn modelId="{64F3F345-F013-490E-8838-AE813FFF1F6C}" srcId="{5E913984-480F-4F15-978E-6895654E7D35}" destId="{BB2E2127-F7DD-4B53-9BC5-7DB17D571502}" srcOrd="1" destOrd="0" parTransId="{E72908D7-0226-4B79-8A40-65C28697C6AD}" sibTransId="{8B18CC9A-61DD-400C-8846-3596FB30F18A}"/>
    <dgm:cxn modelId="{5173223E-1A52-4E33-8B87-44A0046E6B51}" srcId="{13A5544F-831D-473B-BB60-DFDB0C467A66}" destId="{A705CB62-B95A-4CBC-B117-E355A1003C91}" srcOrd="1" destOrd="0" parTransId="{CBF00FDD-7AF1-44EA-8788-8A0EE7AC1418}" sibTransId="{9C4F8B7D-B925-44C9-B8B0-7DEC1594D29D}"/>
    <dgm:cxn modelId="{19851042-2555-43C9-B72F-E6E4501428BD}" srcId="{B2EA05C9-7AB5-4554-AD5C-C841FDE92D20}" destId="{055A33D4-06AF-470B-8EA0-39A5FC6EEA4D}" srcOrd="0" destOrd="0" parTransId="{E5B0C829-97BD-4BB0-88BF-6AD7C6D185AB}" sibTransId="{1F914C1A-2D7A-4CF9-8189-6FFC8DD51402}"/>
    <dgm:cxn modelId="{CB166989-A1D9-4FE2-8FE8-7A6DFC918DA8}" srcId="{757C4E38-62B2-4DFD-B603-069DA0BFC638}" destId="{13A5544F-831D-473B-BB60-DFDB0C467A66}" srcOrd="1" destOrd="0" parTransId="{D74509C8-304B-4A87-9738-8F7F648B95DD}" sibTransId="{83E5372B-D82C-46ED-B41A-F1D5E4477268}"/>
    <dgm:cxn modelId="{D4B34DAB-7E9C-44FB-8C98-5FBF930A3E58}" type="presOf" srcId="{B2EA05C9-7AB5-4554-AD5C-C841FDE92D20}" destId="{57124A62-CEC5-4B7B-99CF-B5FA6FE7F16B}" srcOrd="0" destOrd="0" presId="urn:microsoft.com/office/officeart/2005/8/layout/hList6"/>
    <dgm:cxn modelId="{EC6A36DE-2959-4E8C-8AA7-A7B81063FA46}" type="presOf" srcId="{FA7C63E2-538C-4479-BC72-D24DD827AF2A}" destId="{3B4B1EB3-AE3E-47AE-9DB9-9306459C67C9}" srcOrd="0" destOrd="1" presId="urn:microsoft.com/office/officeart/2005/8/layout/hList6"/>
    <dgm:cxn modelId="{98B52FB9-E3DD-4670-879A-F32707E362A1}" srcId="{13A5544F-831D-473B-BB60-DFDB0C467A66}" destId="{03F3678F-EDF7-4792-AF7F-48C0611A803D}" srcOrd="0" destOrd="0" parTransId="{87FAB564-D3E4-4CC9-9ABB-6A0928282A2D}" sibTransId="{19C167AB-3943-4120-86DB-E7AA935B1249}"/>
    <dgm:cxn modelId="{A0FB30E5-0616-47A3-88CC-B4C17F6E94AC}" type="presOf" srcId="{13A5544F-831D-473B-BB60-DFDB0C467A66}" destId="{FDF54F1A-F2FA-426F-B29C-CF00246E41A0}" srcOrd="0" destOrd="0" presId="urn:microsoft.com/office/officeart/2005/8/layout/hList6"/>
    <dgm:cxn modelId="{7FA66F2E-3757-4F9F-A0CC-ED1B57664CDF}" srcId="{B2EA05C9-7AB5-4554-AD5C-C841FDE92D20}" destId="{08010FC4-9F93-435F-9863-1C8FE575B57E}" srcOrd="2" destOrd="0" parTransId="{CD1D6B05-7BE5-42A2-86A1-35CD75A64A2A}" sibTransId="{6B26466B-B24B-468C-9547-1CAD00268A12}"/>
    <dgm:cxn modelId="{872DDEAC-6788-44E5-A347-D7249E986397}" srcId="{757C4E38-62B2-4DFD-B603-069DA0BFC638}" destId="{5E913984-480F-4F15-978E-6895654E7D35}" srcOrd="2" destOrd="0" parTransId="{3D2F4C1D-B2F3-43C6-8EE2-60A980A666BE}" sibTransId="{DB504CB2-EDCB-4EC8-8395-B504238C7C12}"/>
    <dgm:cxn modelId="{C093CCE5-A3F6-40F8-9884-F122C009BEA6}" type="presOf" srcId="{BB2E2127-F7DD-4B53-9BC5-7DB17D571502}" destId="{3B4B1EB3-AE3E-47AE-9DB9-9306459C67C9}" srcOrd="0" destOrd="2" presId="urn:microsoft.com/office/officeart/2005/8/layout/hList6"/>
    <dgm:cxn modelId="{48481366-1870-4722-B782-FF718739BFAB}" type="presOf" srcId="{055A33D4-06AF-470B-8EA0-39A5FC6EEA4D}" destId="{57124A62-CEC5-4B7B-99CF-B5FA6FE7F16B}" srcOrd="0" destOrd="1" presId="urn:microsoft.com/office/officeart/2005/8/layout/hList6"/>
    <dgm:cxn modelId="{810FA65C-702F-4268-B30A-D17273CFEBF3}" type="presOf" srcId="{08010FC4-9F93-435F-9863-1C8FE575B57E}" destId="{57124A62-CEC5-4B7B-99CF-B5FA6FE7F16B}" srcOrd="0" destOrd="3" presId="urn:microsoft.com/office/officeart/2005/8/layout/hList6"/>
    <dgm:cxn modelId="{929FF84A-8183-4B45-B656-19FD086EF735}" srcId="{B2EA05C9-7AB5-4554-AD5C-C841FDE92D20}" destId="{F6C904D1-F91A-472F-8CA9-BF9D04E24A36}" srcOrd="1" destOrd="0" parTransId="{92FF66CF-394D-4A08-9898-54BC6B1C093A}" sibTransId="{50BD558F-0518-4307-AFD0-604C82B51B9D}"/>
    <dgm:cxn modelId="{A8439A58-F6A6-4B02-BA80-0C9719AFD790}" type="presOf" srcId="{F6C904D1-F91A-472F-8CA9-BF9D04E24A36}" destId="{57124A62-CEC5-4B7B-99CF-B5FA6FE7F16B}" srcOrd="0" destOrd="2" presId="urn:microsoft.com/office/officeart/2005/8/layout/hList6"/>
    <dgm:cxn modelId="{E8CA9330-8287-40CC-804F-BC3A0810DF51}" srcId="{5E913984-480F-4F15-978E-6895654E7D35}" destId="{FA7C63E2-538C-4479-BC72-D24DD827AF2A}" srcOrd="0" destOrd="0" parTransId="{CAF04FD5-022C-4194-9924-587F1561C58C}" sibTransId="{9159D4D6-63AD-4BBE-9C60-61336B3CDD90}"/>
    <dgm:cxn modelId="{6B0B7FA7-87AA-4FBB-BA60-6E9E48F995BA}" type="presParOf" srcId="{3A8AB2B4-9152-4CA4-A3B5-F53B4133B928}" destId="{57124A62-CEC5-4B7B-99CF-B5FA6FE7F16B}" srcOrd="0" destOrd="0" presId="urn:microsoft.com/office/officeart/2005/8/layout/hList6"/>
    <dgm:cxn modelId="{9136582E-74B5-4CBD-923B-1AA41B3DE358}" type="presParOf" srcId="{3A8AB2B4-9152-4CA4-A3B5-F53B4133B928}" destId="{4150C55C-F277-4CA5-9281-C91B5FC95731}" srcOrd="1" destOrd="0" presId="urn:microsoft.com/office/officeart/2005/8/layout/hList6"/>
    <dgm:cxn modelId="{AFDEF361-F6D2-498D-B87C-84DE5CAAFE31}" type="presParOf" srcId="{3A8AB2B4-9152-4CA4-A3B5-F53B4133B928}" destId="{FDF54F1A-F2FA-426F-B29C-CF00246E41A0}" srcOrd="2" destOrd="0" presId="urn:microsoft.com/office/officeart/2005/8/layout/hList6"/>
    <dgm:cxn modelId="{A6DD2558-8F7C-4DE8-A845-BA838B7EAC15}" type="presParOf" srcId="{3A8AB2B4-9152-4CA4-A3B5-F53B4133B928}" destId="{C49EB139-32C2-4D51-B5C5-E0BEBDA89944}" srcOrd="3" destOrd="0" presId="urn:microsoft.com/office/officeart/2005/8/layout/hList6"/>
    <dgm:cxn modelId="{770FC791-5E86-4247-B77E-CB0069ECD1C6}" type="presParOf" srcId="{3A8AB2B4-9152-4CA4-A3B5-F53B4133B928}" destId="{3B4B1EB3-AE3E-47AE-9DB9-9306459C67C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808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0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17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49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169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6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71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326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937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043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26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8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576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097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865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225C5BD3-70EF-4C81-AC92-C9BD14DB92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63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225C5BD3-70EF-4C81-AC92-C9BD14DB92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2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17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40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15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8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8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81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68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8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9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9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3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0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9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6371D3-4FF4-4780-8DCC-1A9DD3FBADB1}"/>
              </a:ext>
            </a:extLst>
          </p:cNvPr>
          <p:cNvSpPr/>
          <p:nvPr/>
        </p:nvSpPr>
        <p:spPr>
          <a:xfrm>
            <a:off x="3" y="7742"/>
            <a:ext cx="9148145" cy="51435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F11E1C-D40B-4E44-841A-CDC5A1A8CE5D}"/>
              </a:ext>
            </a:extLst>
          </p:cNvPr>
          <p:cNvSpPr/>
          <p:nvPr userDrawn="1"/>
        </p:nvSpPr>
        <p:spPr>
          <a:xfrm>
            <a:off x="0" y="4252658"/>
            <a:ext cx="9144000" cy="89084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060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712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11/11/62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70" r:id="rId7"/>
    <p:sldLayoutId id="214748367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D434D61-5D3E-4A7C-BBEE-BAFCED12B307}" type="datetimeFigureOut">
              <a:rPr lang="th-TH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  <a:pPr>
                <a:buClrTx/>
                <a:buFontTx/>
                <a:buNone/>
              </a:pPr>
              <a:t>11/11/62</a:t>
            </a:fld>
            <a:endParaRPr lang="th-TH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th-TH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3464464-EC4D-4E34-B051-9BED8677BD99}" type="slidenum">
              <a:rPr lang="th-TH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Cordia New" panose="020B0304020202020204" pitchFamily="34" charset="-34"/>
              </a:rPr>
              <a:pPr>
                <a:buClrTx/>
                <a:buFontTx/>
                <a:buNone/>
              </a:pPr>
              <a:t>‹#›</a:t>
            </a:fld>
            <a:endParaRPr lang="th-TH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24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e.go.th/view/49/KM/TH-T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61257" y="1254036"/>
            <a:ext cx="6686549" cy="1546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sz="3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การประชุมคณะกรรมการจัดการ</a:t>
            </a: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b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ของสำนักงานเลขาธิการวุฒิสภา </a:t>
            </a:r>
            <a:r>
              <a:rPr lang="th-TH" altLang="ko-KR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 / </a:t>
            </a:r>
            <a:r>
              <a:rPr lang="th-TH" altLang="ko-KR" sz="4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ko-KR" altLang="en-US" sz="3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63314" y="2563586"/>
            <a:ext cx="52027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วันพฤหัสบดีที่ 14 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</a:t>
            </a:r>
            <a:r>
              <a:rPr lang="th-TH" altLang="ko-KR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เวลา 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10.00 </a:t>
            </a:r>
            <a:r>
              <a:rPr lang="th-TH" altLang="ko-KR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นาฬิกา</a:t>
            </a:r>
            <a:br>
              <a:rPr lang="th-TH" altLang="ko-KR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ห้องประชุมผู้บริหาร ชั้น 15 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อาคารสุขประพฤติ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217646" y="481528"/>
            <a:ext cx="408945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3200" dirty="0" smtClean="0">
                <a:solidFill>
                  <a:srgbClr val="F27F00"/>
                </a:solidFill>
                <a:latin typeface="TH SarabunPSK" pitchFamily="34" charset="-34"/>
                <a:cs typeface="TH SarabunPSK" pitchFamily="34" charset="-34"/>
              </a:rPr>
              <a:t>สรุปผลสัมฤทธิ์</a:t>
            </a:r>
            <a:r>
              <a:rPr lang="th-TH" sz="3200" dirty="0">
                <a:solidFill>
                  <a:srgbClr val="F27F00"/>
                </a:solidFill>
                <a:latin typeface="TH SarabunPSK" pitchFamily="34" charset="-34"/>
                <a:cs typeface="TH SarabunPSK" pitchFamily="34" charset="-34"/>
              </a:rPr>
              <a:t>การจัดการความรู้</a:t>
            </a:r>
            <a:br>
              <a:rPr lang="th-TH" sz="3200" dirty="0">
                <a:solidFill>
                  <a:srgbClr val="F27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dirty="0">
                <a:solidFill>
                  <a:srgbClr val="F27F00"/>
                </a:solidFill>
                <a:latin typeface="TH SarabunPSK" pitchFamily="34" charset="-34"/>
                <a:cs typeface="TH SarabunPSK" pitchFamily="34" charset="-34"/>
              </a:rPr>
              <a:t>ประจำปีงบประมาณ พ.ศ. 2</a:t>
            </a:r>
            <a:r>
              <a:rPr lang="en-US" sz="3200" dirty="0" smtClean="0">
                <a:solidFill>
                  <a:srgbClr val="F27F00"/>
                </a:solidFill>
                <a:latin typeface="TH SarabunPSK" pitchFamily="34" charset="-34"/>
                <a:cs typeface="TH SarabunPSK" pitchFamily="34" charset="-34"/>
              </a:rPr>
              <a:t>562</a:t>
            </a:r>
            <a:endParaRPr sz="3200" dirty="0">
              <a:solidFill>
                <a:srgbClr val="F27F00"/>
              </a:solidFill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4323664" y="376277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5306689" y="731674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4236482" y="61339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5255692" y="541294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8" name="Google Shape;744;p37"/>
          <p:cNvGrpSpPr/>
          <p:nvPr/>
        </p:nvGrpSpPr>
        <p:grpSpPr>
          <a:xfrm>
            <a:off x="4374382" y="740640"/>
            <a:ext cx="852086" cy="756307"/>
            <a:chOff x="5292575" y="3681900"/>
            <a:chExt cx="420150" cy="373275"/>
          </a:xfrm>
        </p:grpSpPr>
        <p:sp>
          <p:nvSpPr>
            <p:cNvPr id="19" name="Google Shape;745;p3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6;p3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7;p3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8;p37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9;p3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0;p3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1;p3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9630" y="1636319"/>
            <a:ext cx="4825002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96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buClrTx/>
            </a:pPr>
            <a:r>
              <a:rPr lang="th-TH" sz="15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ร้อยละความสำเร็จ</a:t>
            </a:r>
            <a:r>
              <a:rPr lang="th-TH" sz="15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ของการดำเนินกิจกรรมตามแผนปฏิบัติการจัดการความรู้ ประจำปีงบประมาณ พ.ศ. 2562 </a:t>
            </a:r>
            <a:endParaRPr kumimoji="0" lang="th-TH" sz="1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79388" indent="0">
              <a:buClrTx/>
              <a:buFont typeface="Arial" panose="020B0604020202020204" pitchFamily="34" charset="0"/>
              <a:buChar char="•"/>
            </a:pPr>
            <a:r>
              <a:rPr kumimoji="0" lang="th-TH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กิจกรรมตามแผนปฏิบัติการการจัดการความรู้ฯ มีจำนวน 12 กิจกรรม โดย</a:t>
            </a:r>
            <a:r>
              <a:rPr kumimoji="0" lang="th-TH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มีผลการดำเนินงานบรรลุเป้าหมายตัวชี้วัด จำนวน 12 กิจกรรม</a:t>
            </a:r>
            <a:r>
              <a:rPr lang="th-TH" sz="15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/>
            </a:r>
            <a:br>
              <a:rPr lang="th-TH" sz="15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kumimoji="0" lang="th-TH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ดังนั้น</a:t>
            </a:r>
            <a:r>
              <a:rPr lang="th-TH" sz="15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ผลค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วามสำเร็จของการดำเนินการตามแผนปฏิบัติ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การฯ คิด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เป็นร้อยละ 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100</a:t>
            </a:r>
            <a:endParaRPr lang="th-TH" dirty="0" smtClean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79388" indent="-179388">
              <a:spcBef>
                <a:spcPts val="600"/>
              </a:spcBef>
              <a:buClrTx/>
            </a:pPr>
            <a:r>
              <a:rPr lang="th-TH" sz="1500" b="1" dirty="0" smtClean="0">
                <a:latin typeface="TH SarabunPSK" panose="020B0500040200020003" pitchFamily="34" charset="-34"/>
                <a:ea typeface="AngsanaNew"/>
                <a:cs typeface="TH SarabunPSK" panose="020B0500040200020003" pitchFamily="34" charset="-34"/>
              </a:rPr>
              <a:t>2</a:t>
            </a:r>
            <a:r>
              <a:rPr lang="th-TH" sz="1500" b="1" dirty="0">
                <a:latin typeface="TH SarabunPSK" panose="020B0500040200020003" pitchFamily="34" charset="-34"/>
                <a:ea typeface="AngsanaNew"/>
                <a:cs typeface="TH SarabunPSK" panose="020B0500040200020003" pitchFamily="34" charset="-34"/>
              </a:rPr>
              <a:t>. ร้อยละขององค์ความรู้ที่สามารถนำไปใช้ประโยชน์ได้</a:t>
            </a:r>
            <a:endParaRPr lang="en-US" sz="15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79388" indent="0">
              <a:buFont typeface="Arial" panose="020B0604020202020204" pitchFamily="34" charset="0"/>
              <a:buChar char="•"/>
            </a:pPr>
            <a:r>
              <a:rPr lang="th-TH" sz="15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ผู้รับผิดชอบการจัดทำองค์ความรู้ ประเมิน/ถอดบทเรียนการนำองค์ความรู้ที่ดำเนินการไปใช้ประโยชน์ โดยสามารถแสดงให้เห็นได้อย่างชัดเจนว่าองค์ความรู้ที่ดำเนินการสามารถนำมาใช้ประโยชน์ได้</a:t>
            </a:r>
            <a:r>
              <a:rPr lang="th-TH" sz="15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จริง</a:t>
            </a:r>
          </a:p>
          <a:p>
            <a:pPr marL="179388" indent="0">
              <a:buFont typeface="Arial" panose="020B0604020202020204" pitchFamily="34" charset="0"/>
              <a:buChar char="•"/>
            </a:pP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ความรู้ของสำนักงานฯ ที่จัดทำทั้ง 19 องค์ความรู้ สามารถวิเคราะห์ผลนำองค์ความรู้ไปใช้ประโยชน์ได้อย่างครบถ้วนและ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 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ร้อยละขององค์ความรู้ที่สามารถนำไปใช้ประโยชน์ได้ คิดเป็น ร้อยละ 100</a:t>
            </a:r>
            <a:endParaRPr lang="en-US" sz="15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79388" indent="0">
              <a:buClrTx/>
            </a:pPr>
            <a:endParaRPr lang="th-TH" sz="1500" b="1" dirty="0" smtClean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877008" y="2149481"/>
            <a:ext cx="3005735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1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</a:t>
            </a:r>
            <a:r>
              <a:rPr lang="th-TH" sz="1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การประเมินตามตัวชี้วัด</a:t>
            </a:r>
            <a:r>
              <a:rPr lang="th-TH" sz="1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ผลสัมฤทธิ์ 2 ตัวชี้วัด </a:t>
            </a:r>
            <a:r>
              <a:rPr lang="th-TH" sz="1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มีค่าคะแนนเฉลี่ยคิดเป็น ร้อยละ </a:t>
            </a:r>
            <a:r>
              <a:rPr lang="th-TH" sz="1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100</a:t>
            </a:r>
            <a:br>
              <a:rPr lang="th-TH" sz="1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ดังนั้น </a:t>
            </a:r>
            <a:r>
              <a:rPr lang="th-TH" sz="1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สรุปได้ว่า </a:t>
            </a:r>
            <a:r>
              <a:rPr lang="th-TH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ผลสัมฤทธิ์ของการดำเนินการจัดการความรู้ ประจำปีงบประปีงบประมาณ พ.ศ. </a:t>
            </a:r>
            <a:r>
              <a:rPr lang="th-TH" sz="18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</a:t>
            </a:r>
            <a:r>
              <a:rPr lang="th-TH" sz="1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คิดเป็นร้อยละ </a:t>
            </a:r>
            <a:r>
              <a:rPr lang="th-TH" sz="18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100 อยู่ในค่า</a:t>
            </a:r>
            <a:r>
              <a:rPr lang="th-TH" sz="1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คะแนนระดับที่ </a:t>
            </a:r>
            <a:r>
              <a:rPr lang="th-TH" sz="18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endParaRPr lang="en-US" sz="18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5403004" y="2655169"/>
            <a:ext cx="305632" cy="74295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4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9733" y="172684"/>
            <a:ext cx="1386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ปัญหาอุปสรรค/ข้อจำกัด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กล่องข้อความ 200"/>
          <p:cNvSpPr txBox="1"/>
          <p:nvPr/>
        </p:nvSpPr>
        <p:spPr>
          <a:xfrm>
            <a:off x="528299" y="700251"/>
            <a:ext cx="8087402" cy="3818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1. 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ความรู้ที่ดำเนินการยังไม่ครอบคลุมถึงองค์ความรู้ที่มีความจำเป็นต่อภารกิจของสำนักงาน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เลขาธิการ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วุฒิสภาในปัจจุบัน โดยเฉพาะการสนับสนุนการปฏิบัติงานของวุฒิสภาตามหน้าที่และอำนาจของวุฒิสภาตามบทบัญญัติของ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รัฐธรรมนูญที่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 เช่น หน้าที่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และอำนาจของวุฒิสภาในวาระเริ่มแรกตามบทเฉพาะกาล ซึ่งเพิ่มหน้าที่และอำนาจโดยเฉพาะในการติดตาม 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 และ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เร่งรัดการปฏิรูปประเทศ เพื่อให้บรรลุเป้าหมายตามหมวด 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 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การปฏิรูปประเทศ และการ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จัดทำและ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ดำเนินการตามยุทธศาสตร์</a:t>
            </a:r>
            <a:r>
              <a:rPr lang="th-TH" sz="1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ชาติ เป็นต้น</a:t>
            </a:r>
          </a:p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8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2. 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บุคลากร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บางส่วนยังมีทัศนคติต่อการจัดการความรู้ว่าเป็นภาระที่เพิ่มขึ้นจากภารกิจงาน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ประจำทำ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ให้ขาดการมีส่วนร่วมในการดำเนินงานและการแลกเปลี่ยนเรียนรู้ โดยอาจมีเฉพาะคณะทำงานหรือผู้เกี่ยวข้องในการจัดทำองค์ความรู้บางส่วนที่มาแลกเปลี่ยนความรู้ ทำให้การสกัดองค์ความรู้ที่ฝัง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อยู่ใน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ตัวคน 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(</a:t>
            </a:r>
            <a:r>
              <a:rPr lang="en-US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Tacit </a:t>
            </a:r>
            <a:r>
              <a:rPr lang="en-US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Knowledge) 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ยังไม่ครอบคลุมความรู้และประสบการณ์ที่จำเป็นต่อการ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ปฏิบัติงานและ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การเรียนรู้ยังไม่ครอบคลุมบุคลากรส่วนใหญ่ขององค์กรได้</a:t>
            </a:r>
          </a:p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8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3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. ระยะเวลาในการดำเนินการจัดทำองค์ความรู้ของหน่วยงานที่รับผิดชอบมีจำกัด 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ดังนั้น การ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จัดทำเนื้อหาขององค์ความรู้อาจยังไม่สามารถรวบรวมประสบการณ์จากการปฏิบัติงานของ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บุคลากรที่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เกี่ยวข้องได้อย่างครบถ้วน รวมทั้ง มีผลกระทบต่อการติดตามประเมินผลการนำองค์ความรู้ไปใช้ประโยชน์</a:t>
            </a:r>
          </a:p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4. องค์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ความรู้ในบางเรื่องเป็นการเตรียมความพร้อมเพื่อสนับสนุนการปฏิบัติงานในอนาคต ดังนั้น องค์ความรู้อาจยังไม่ถูกนำไปใช้ในการปฏิบัติงานจริงของบุคลากรในปี 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พ.ศ. 2562 </a:t>
            </a:r>
            <a:r>
              <a:rPr lang="th-TH" sz="170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ดังนั้น จึงต้องมีการติดตามประเมินผลการนำองค์ความรู้ไปใช้ในการปฏิบัติงานอย่าง</a:t>
            </a:r>
            <a:r>
              <a:rPr lang="th-TH" sz="170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ต่อเนื่อง</a:t>
            </a:r>
            <a:endParaRPr lang="th-TH" sz="18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367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56291" y="172684"/>
            <a:ext cx="793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ข้อเสนอแนะ</a:t>
            </a:r>
            <a:endParaRPr lang="en-US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กล่องข้อความ 200"/>
          <p:cNvSpPr txBox="1"/>
          <p:nvPr/>
        </p:nvSpPr>
        <p:spPr>
          <a:xfrm>
            <a:off x="448554" y="699671"/>
            <a:ext cx="8246891" cy="3744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txBody>
          <a:bodyPr rot="0" spcFirstLastPara="0" vert="horz" wrap="square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1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. ทบทวน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และวิเคราะห์แนวทางการจัดการ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ความรู้และ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กำหนดองค์ความรู้ที่จำเป็นต่อการปฏิบัติงานของบุคลากร ให้สอดคล้องกับการสนับสนุนการปฏิบัติงานของวุฒิสภาตามหน้าที่และอำนาจของวุฒิสภาตามบทบัญญัติของรัฐธรรมนูญแห่งราชอาณาจักรไทย 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และ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สนับสนุนวิสัยทัศน์ และการบรรลุเป้าหมายของแผนปฏิบัติราชการสำนักงานเลขาธิการวุฒิสภา พ.ศ. 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2563 -2565 </a:t>
            </a:r>
          </a:p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2. พิจารณา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ข้อมูลผลการดำเนินงาน ปัญหาและอุปสรรคของการ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ดำเนินการ อาทิ ผลงานตาม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ตัวชี้วัด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วัดต่าง ๆ ใน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ปีที่ผ่านมา ประกอบการวิเคราะห์ในการคัดเลือกองค์ความรู้ เพื่อจัดทำองค์ความรู้ที่ช่วยให้เกิดการแก้ไขปัญหาในกระบวนการต่างๆ 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รวมทั้ง การ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นำไปสู่การแก้ไขปัญหาและการดำเนินการตามยุทธศาสตร์สำนักงานฯ ให้มีประสิทธิภาพมาก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ขึ้น</a:t>
            </a:r>
          </a:p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3. สร้าง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เครือข่ายความร่วมมือ และเชื่อมโยงข้อมูล สารสนเทศและองค์ความรู้จาก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ภายนอก เพื่อ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ใช้ในการแก้ไขปัญหา และสร้างนวัตกรรม รวมทั้ง การส่งเสริมให้มีการนำข้อมูลและองค์ความรู้ไป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ใช้ใน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การแก้ไขปัญหา การปรับปรุงการ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ปฏิบัติงาน การสร้างนวัตกรรม 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จนเกิดเป็นแนวปฏิบัติที่ดี (</a:t>
            </a:r>
            <a:r>
              <a:rPr lang="en-US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Best Practices) 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ซึ่งการดำเนินการดังกล่าวสอดคล้องกับเกณฑ์การประเมินสถานะของหน่วยงานภาครัฐในการเป็นระบบราชการ 4.0 (</a:t>
            </a:r>
            <a:r>
              <a:rPr lang="en-US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PMQA 4.0) 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ในระดับ </a:t>
            </a:r>
            <a:r>
              <a:rPr lang="en-US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Advance 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และระดับ </a:t>
            </a:r>
            <a:r>
              <a:rPr lang="en-US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Significant</a:t>
            </a:r>
          </a:p>
          <a:p>
            <a:pPr marL="44450" marR="172720">
              <a:lnSpc>
                <a:spcPct val="107000"/>
              </a:lnSpc>
              <a:tabLst>
                <a:tab pos="265113" algn="l"/>
              </a:tabLst>
            </a:pP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4. 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ควรมีการจัดการความรู้ที่เป็นการบูร</a:t>
            </a:r>
            <a:r>
              <a:rPr lang="th-TH" sz="17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ณา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การร่วมกันของกระบวนการทำงานหรือภารกิจที่มีความเกี่ยวข้องกัน 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ซึ่งเป็นกระบวนงานที่สนับสนุนแผนปฏิบัติ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ราชการสำนักงานเลขาธิการวุฒิสภา พ.ศ. 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2563 – 2565 เพื่อให้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เกิดการแลกเปลี่ยน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เรียนรู้ร่วมกัน ในการวิเคราะห์</a:t>
            </a:r>
            <a:r>
              <a:rPr lang="th-TH" sz="1700" dirty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ปัญหา อุปสรรคแนวทางการปรับปรุงและพัฒนาการทำงานให้มีความ</a:t>
            </a:r>
            <a:r>
              <a:rPr lang="th-TH" sz="17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ครอบคลุม รอบด้านมากยิ่งขึ้น</a:t>
            </a:r>
            <a:endParaRPr lang="th-TH" sz="1700" dirty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29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32826" y="3151415"/>
            <a:ext cx="5163767" cy="1413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พิจารณาแนวทางการจัดการความรู้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ของสำนักงานเลขาธิการวุฒิสภา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2563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232826" y="-302004"/>
            <a:ext cx="4620203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 smtClean="0">
                <a:solidFill>
                  <a:srgbClr val="3F5378"/>
                </a:solidFill>
                <a:latin typeface="TH SarabunPSK" panose="020B0500040200020003" pitchFamily="34" charset="-34"/>
                <a:ea typeface="Roboto Condensed"/>
                <a:cs typeface="TH SarabunPSK" panose="020B0500040200020003" pitchFamily="34" charset="-34"/>
                <a:sym typeface="Roboto Condensed"/>
              </a:rPr>
              <a:t>ระเบียบวาระที่ 3.1</a:t>
            </a:r>
            <a:endParaRPr sz="6000" b="1" dirty="0">
              <a:solidFill>
                <a:srgbClr val="3F5378"/>
              </a:solidFill>
              <a:latin typeface="TH SarabunPSK" panose="020B0500040200020003" pitchFamily="34" charset="-34"/>
              <a:ea typeface="Roboto Condensed"/>
              <a:cs typeface="TH SarabunPSK" panose="020B0500040200020003" pitchFamily="34" charset="-34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9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เป้าหมายและจุดประสงค์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ของการจัดการความรู้ </a:t>
            </a:r>
            <a:r>
              <a:rPr lang="en-US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KM)</a:t>
            </a:r>
            <a:endParaRPr sz="2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814275" y="1427002"/>
            <a:ext cx="7415325" cy="3601952"/>
            <a:chOff x="2006138" y="1482311"/>
            <a:chExt cx="7637276" cy="3601952"/>
          </a:xfrm>
        </p:grpSpPr>
        <p:sp>
          <p:nvSpPr>
            <p:cNvPr id="6" name="รูปแบบอิสระ 5"/>
            <p:cNvSpPr/>
            <p:nvPr/>
          </p:nvSpPr>
          <p:spPr>
            <a:xfrm rot="2563079">
              <a:off x="3390115" y="3944150"/>
              <a:ext cx="537188" cy="380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06"/>
                  </a:moveTo>
                  <a:lnTo>
                    <a:pt x="537188" y="1900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รูปแบบอิสระ 6"/>
            <p:cNvSpPr/>
            <p:nvPr/>
          </p:nvSpPr>
          <p:spPr>
            <a:xfrm>
              <a:off x="3461373" y="3208651"/>
              <a:ext cx="589513" cy="380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06"/>
                  </a:moveTo>
                  <a:lnTo>
                    <a:pt x="589513" y="1900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รูปแบบอิสระ 7"/>
            <p:cNvSpPr/>
            <p:nvPr/>
          </p:nvSpPr>
          <p:spPr>
            <a:xfrm rot="19104240">
              <a:off x="3382355" y="2468682"/>
              <a:ext cx="626736" cy="380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006"/>
                  </a:moveTo>
                  <a:lnTo>
                    <a:pt x="626736" y="1900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วงรี 8"/>
            <p:cNvSpPr/>
            <p:nvPr/>
          </p:nvSpPr>
          <p:spPr>
            <a:xfrm>
              <a:off x="2006138" y="2371637"/>
              <a:ext cx="1712040" cy="171204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รูปแบบอิสระ 9"/>
            <p:cNvSpPr/>
            <p:nvPr/>
          </p:nvSpPr>
          <p:spPr>
            <a:xfrm>
              <a:off x="3809240" y="1482311"/>
              <a:ext cx="958413" cy="958413"/>
            </a:xfrm>
            <a:custGeom>
              <a:avLst/>
              <a:gdLst>
                <a:gd name="connsiteX0" fmla="*/ 0 w 958413"/>
                <a:gd name="connsiteY0" fmla="*/ 479207 h 958413"/>
                <a:gd name="connsiteX1" fmla="*/ 479207 w 958413"/>
                <a:gd name="connsiteY1" fmla="*/ 0 h 958413"/>
                <a:gd name="connsiteX2" fmla="*/ 958414 w 958413"/>
                <a:gd name="connsiteY2" fmla="*/ 479207 h 958413"/>
                <a:gd name="connsiteX3" fmla="*/ 479207 w 958413"/>
                <a:gd name="connsiteY3" fmla="*/ 958414 h 958413"/>
                <a:gd name="connsiteX4" fmla="*/ 0 w 958413"/>
                <a:gd name="connsiteY4" fmla="*/ 479207 h 95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413" h="958413">
                  <a:moveTo>
                    <a:pt x="0" y="479207"/>
                  </a:moveTo>
                  <a:cubicBezTo>
                    <a:pt x="0" y="214548"/>
                    <a:pt x="214548" y="0"/>
                    <a:pt x="479207" y="0"/>
                  </a:cubicBezTo>
                  <a:cubicBezTo>
                    <a:pt x="743866" y="0"/>
                    <a:pt x="958414" y="214548"/>
                    <a:pt x="958414" y="479207"/>
                  </a:cubicBezTo>
                  <a:cubicBezTo>
                    <a:pt x="958414" y="743866"/>
                    <a:pt x="743866" y="958414"/>
                    <a:pt x="479207" y="958414"/>
                  </a:cubicBezTo>
                  <a:cubicBezTo>
                    <a:pt x="214548" y="958414"/>
                    <a:pt x="0" y="743866"/>
                    <a:pt x="0" y="47920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246" tIns="149246" rIns="149246" bIns="14924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พัฒนาองค์กร</a:t>
              </a:r>
              <a:endParaRPr lang="th-TH" sz="18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รูปแบบอิสระ 10"/>
            <p:cNvSpPr/>
            <p:nvPr/>
          </p:nvSpPr>
          <p:spPr>
            <a:xfrm>
              <a:off x="4863494" y="1482311"/>
              <a:ext cx="2754506" cy="958413"/>
            </a:xfrm>
            <a:custGeom>
              <a:avLst/>
              <a:gdLst>
                <a:gd name="connsiteX0" fmla="*/ 0 w 1437619"/>
                <a:gd name="connsiteY0" fmla="*/ 0 h 958413"/>
                <a:gd name="connsiteX1" fmla="*/ 1437619 w 1437619"/>
                <a:gd name="connsiteY1" fmla="*/ 0 h 958413"/>
                <a:gd name="connsiteX2" fmla="*/ 1437619 w 1437619"/>
                <a:gd name="connsiteY2" fmla="*/ 958413 h 958413"/>
                <a:gd name="connsiteX3" fmla="*/ 0 w 1437619"/>
                <a:gd name="connsiteY3" fmla="*/ 958413 h 958413"/>
                <a:gd name="connsiteX4" fmla="*/ 0 w 1437619"/>
                <a:gd name="connsiteY4" fmla="*/ 0 h 95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619" h="958413">
                  <a:moveTo>
                    <a:pt x="0" y="0"/>
                  </a:moveTo>
                  <a:lnTo>
                    <a:pt x="1437619" y="0"/>
                  </a:lnTo>
                  <a:lnTo>
                    <a:pt x="1437619" y="958413"/>
                  </a:lnTo>
                  <a:lnTo>
                    <a:pt x="0" y="9584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บรรลุเป้าหมาย วิสัยทัศน์  ยุทธศาสตร์ </a:t>
              </a:r>
              <a:endParaRPr lang="th-TH" sz="16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รูปแบบอิสระ 11"/>
            <p:cNvSpPr/>
            <p:nvPr/>
          </p:nvSpPr>
          <p:spPr>
            <a:xfrm>
              <a:off x="4050886" y="2679639"/>
              <a:ext cx="1109907" cy="1061631"/>
            </a:xfrm>
            <a:custGeom>
              <a:avLst/>
              <a:gdLst>
                <a:gd name="connsiteX0" fmla="*/ 0 w 1040280"/>
                <a:gd name="connsiteY0" fmla="*/ 513612 h 1027224"/>
                <a:gd name="connsiteX1" fmla="*/ 520140 w 1040280"/>
                <a:gd name="connsiteY1" fmla="*/ 0 h 1027224"/>
                <a:gd name="connsiteX2" fmla="*/ 1040280 w 1040280"/>
                <a:gd name="connsiteY2" fmla="*/ 513612 h 1027224"/>
                <a:gd name="connsiteX3" fmla="*/ 520140 w 1040280"/>
                <a:gd name="connsiteY3" fmla="*/ 1027224 h 1027224"/>
                <a:gd name="connsiteX4" fmla="*/ 0 w 1040280"/>
                <a:gd name="connsiteY4" fmla="*/ 513612 h 102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280" h="1027224">
                  <a:moveTo>
                    <a:pt x="0" y="513612"/>
                  </a:moveTo>
                  <a:cubicBezTo>
                    <a:pt x="0" y="229952"/>
                    <a:pt x="232875" y="0"/>
                    <a:pt x="520140" y="0"/>
                  </a:cubicBezTo>
                  <a:cubicBezTo>
                    <a:pt x="807405" y="0"/>
                    <a:pt x="1040280" y="229952"/>
                    <a:pt x="1040280" y="513612"/>
                  </a:cubicBezTo>
                  <a:cubicBezTo>
                    <a:pt x="1040280" y="797272"/>
                    <a:pt x="807405" y="1027224"/>
                    <a:pt x="520140" y="1027224"/>
                  </a:cubicBezTo>
                  <a:cubicBezTo>
                    <a:pt x="232875" y="1027224"/>
                    <a:pt x="0" y="797272"/>
                    <a:pt x="0" y="51361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235" tIns="159323" rIns="161235" bIns="15932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พัฒนากระบวนการทำงาน</a:t>
              </a:r>
              <a:endParaRPr lang="th-TH" sz="18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รูปแบบอิสระ 12"/>
            <p:cNvSpPr/>
            <p:nvPr/>
          </p:nvSpPr>
          <p:spPr>
            <a:xfrm>
              <a:off x="5324558" y="2691586"/>
              <a:ext cx="4318856" cy="1210830"/>
            </a:xfrm>
            <a:custGeom>
              <a:avLst/>
              <a:gdLst>
                <a:gd name="connsiteX0" fmla="*/ 0 w 1560420"/>
                <a:gd name="connsiteY0" fmla="*/ 0 h 1027224"/>
                <a:gd name="connsiteX1" fmla="*/ 1560420 w 1560420"/>
                <a:gd name="connsiteY1" fmla="*/ 0 h 1027224"/>
                <a:gd name="connsiteX2" fmla="*/ 1560420 w 1560420"/>
                <a:gd name="connsiteY2" fmla="*/ 1027224 h 1027224"/>
                <a:gd name="connsiteX3" fmla="*/ 0 w 1560420"/>
                <a:gd name="connsiteY3" fmla="*/ 1027224 h 1027224"/>
                <a:gd name="connsiteX4" fmla="*/ 0 w 1560420"/>
                <a:gd name="connsiteY4" fmla="*/ 0 h 102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420" h="1027224">
                  <a:moveTo>
                    <a:pt x="0" y="0"/>
                  </a:moveTo>
                  <a:lnTo>
                    <a:pt x="1560420" y="0"/>
                  </a:lnTo>
                  <a:lnTo>
                    <a:pt x="1560420" y="1027224"/>
                  </a:lnTo>
                  <a:lnTo>
                    <a:pt x="0" y="1027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ความผิดพลาดลดลง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ปรับปรุงพัฒนากระบวนการให้ทันต่อสถานการณ์ที่เปลี่ยนแปลง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สร้างความพึงพอใจให้แก่ผู้รับบริการและผู้มีส่วนได้ส่วนเสีย</a:t>
              </a:r>
              <a:endParaRPr lang="th-TH" sz="16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เกิดนวัตกรรม พัฒนาการระดมความคิด การนำแนวความคิดใหม่มาใช้จริง</a:t>
              </a:r>
              <a:endParaRPr lang="th-TH" sz="16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800" kern="1200" dirty="0"/>
            </a:p>
          </p:txBody>
        </p:sp>
        <p:sp>
          <p:nvSpPr>
            <p:cNvPr id="14" name="รูปแบบอิสระ 13"/>
            <p:cNvSpPr/>
            <p:nvPr/>
          </p:nvSpPr>
          <p:spPr>
            <a:xfrm>
              <a:off x="3719785" y="3980185"/>
              <a:ext cx="1027224" cy="1027224"/>
            </a:xfrm>
            <a:custGeom>
              <a:avLst/>
              <a:gdLst>
                <a:gd name="connsiteX0" fmla="*/ 0 w 1027224"/>
                <a:gd name="connsiteY0" fmla="*/ 513612 h 1027224"/>
                <a:gd name="connsiteX1" fmla="*/ 513612 w 1027224"/>
                <a:gd name="connsiteY1" fmla="*/ 0 h 1027224"/>
                <a:gd name="connsiteX2" fmla="*/ 1027224 w 1027224"/>
                <a:gd name="connsiteY2" fmla="*/ 513612 h 1027224"/>
                <a:gd name="connsiteX3" fmla="*/ 513612 w 1027224"/>
                <a:gd name="connsiteY3" fmla="*/ 1027224 h 1027224"/>
                <a:gd name="connsiteX4" fmla="*/ 0 w 1027224"/>
                <a:gd name="connsiteY4" fmla="*/ 513612 h 102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224" h="1027224">
                  <a:moveTo>
                    <a:pt x="0" y="513612"/>
                  </a:moveTo>
                  <a:cubicBezTo>
                    <a:pt x="0" y="229952"/>
                    <a:pt x="229952" y="0"/>
                    <a:pt x="513612" y="0"/>
                  </a:cubicBezTo>
                  <a:cubicBezTo>
                    <a:pt x="797272" y="0"/>
                    <a:pt x="1027224" y="229952"/>
                    <a:pt x="1027224" y="513612"/>
                  </a:cubicBezTo>
                  <a:cubicBezTo>
                    <a:pt x="1027224" y="797272"/>
                    <a:pt x="797272" y="1027224"/>
                    <a:pt x="513612" y="1027224"/>
                  </a:cubicBezTo>
                  <a:cubicBezTo>
                    <a:pt x="229952" y="1027224"/>
                    <a:pt x="0" y="797272"/>
                    <a:pt x="0" y="51361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323" tIns="159323" rIns="159323" bIns="15932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พัฒนาคน</a:t>
              </a:r>
              <a:endParaRPr lang="th-TH" sz="18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รูปแบบอิสระ 14"/>
            <p:cNvSpPr/>
            <p:nvPr/>
          </p:nvSpPr>
          <p:spPr>
            <a:xfrm>
              <a:off x="4863494" y="4057039"/>
              <a:ext cx="3101887" cy="1027224"/>
            </a:xfrm>
            <a:custGeom>
              <a:avLst/>
              <a:gdLst>
                <a:gd name="connsiteX0" fmla="*/ 0 w 1540836"/>
                <a:gd name="connsiteY0" fmla="*/ 0 h 1027224"/>
                <a:gd name="connsiteX1" fmla="*/ 1540836 w 1540836"/>
                <a:gd name="connsiteY1" fmla="*/ 0 h 1027224"/>
                <a:gd name="connsiteX2" fmla="*/ 1540836 w 1540836"/>
                <a:gd name="connsiteY2" fmla="*/ 1027224 h 1027224"/>
                <a:gd name="connsiteX3" fmla="*/ 0 w 1540836"/>
                <a:gd name="connsiteY3" fmla="*/ 1027224 h 1027224"/>
                <a:gd name="connsiteX4" fmla="*/ 0 w 1540836"/>
                <a:gd name="connsiteY4" fmla="*/ 0 h 102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836" h="1027224">
                  <a:moveTo>
                    <a:pt x="0" y="0"/>
                  </a:moveTo>
                  <a:lnTo>
                    <a:pt x="1540836" y="0"/>
                  </a:lnTo>
                  <a:lnTo>
                    <a:pt x="1540836" y="1027224"/>
                  </a:lnTo>
                  <a:lnTo>
                    <a:pt x="0" y="1027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บุคลากรเกิดการเรียนรู้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มีความคล่องตัวในการทำงาน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600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บุคลากรเกิดความพึงพอใจในการทำงาน</a:t>
              </a:r>
              <a:endParaRPr lang="th-TH" sz="16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95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815574"/>
            <a:ext cx="7652089" cy="1948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แผนปฏิบัติราชการสำนักงานเลขาธิการวุฒิสภา พ.ศ. 2563 –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</a:p>
          <a:p>
            <a:pPr marL="342900" indent="-342900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คุณภาพการบริหารจัดการ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ภาครัฐสู่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4.0)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สำรวจความพึงพอใจและความคาดหวังของ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ผู้รับบริการตาม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แผนยุทธศาสตร์สำนักงานเลขาธิการวุฒิสภา ฉบับที่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(พ.ศ.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ประจำปีงบประมาณ พ.ศ.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ข้อมูลการวิเคราะห์กำหนดแนวทางดำเนินงาน/การกำหนดองค์ความรู้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ที่นำมาจัดการความรู้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" y="59562"/>
            <a:ext cx="8881619" cy="45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829359" y="221684"/>
            <a:ext cx="4320480" cy="39241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th-TH" sz="2100" kern="12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390" y="242157"/>
            <a:ext cx="39966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th-TH" sz="2100" b="1" kern="1200" dirty="0">
                <a:solidFill>
                  <a:prstClr val="white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4 การวัด การวิเคราะห์ และการจัดการความรู้</a:t>
            </a:r>
          </a:p>
        </p:txBody>
      </p:sp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06577195"/>
              </p:ext>
            </p:extLst>
          </p:nvPr>
        </p:nvGraphicFramePr>
        <p:xfrm>
          <a:off x="1752637" y="714289"/>
          <a:ext cx="6643795" cy="423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60"/>
                <a:gridCol w="1705045"/>
                <a:gridCol w="1705045"/>
                <a:gridCol w="1705045"/>
              </a:tblGrid>
              <a:tr h="534339">
                <a:tc>
                  <a:txBody>
                    <a:bodyPr/>
                    <a:lstStyle/>
                    <a:p>
                      <a:pPr algn="ctr"/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A&amp;D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Alignment</a:t>
                      </a:r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Integration</a:t>
                      </a:r>
                      <a:r>
                        <a:rPr lang="th-TH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972567">
                <a:tc>
                  <a:txBody>
                    <a:bodyPr/>
                    <a:lstStyle/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 การกำหนดตัววัด</a:t>
                      </a:r>
                    </a:p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เพื่อการติดตามงาน </a:t>
                      </a:r>
                    </a:p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อย่างมีประสิทธิผล</a:t>
                      </a:r>
                      <a:endParaRPr lang="th-TH" sz="15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การวางแผนและรวบรวมข้อมูล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และตัววัดทุกระดับ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โดยใช้เทคโนโลยีสารสนเทศ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ระบบจัดการข้อมูล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มีประสิทธิภาพ ปลอดภัย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น่าเชื่อถือ พร้อมใช้ เข้าถึงง่าย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การจัดให้มีข้อมูลและสารสนเทศ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ที่มีประโยชน์ต่อประชาชน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โดยไม่ต้องร้องขอ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389">
                <a:tc>
                  <a:txBody>
                    <a:bodyPr/>
                    <a:lstStyle/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4.2 การวิเคราะห์ผลจาก </a:t>
                      </a:r>
                    </a:p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ข้อมูลและตัววัดในทุกระดับ เพื่อการแก้ปัญหา</a:t>
                      </a:r>
                      <a:endParaRPr lang="th-TH" sz="15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การวิเคราะห์ผลจากข้อมูล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และตัววัดเพื่อแก้ปัญหา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ในกระบวนการที่สำคัญ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เพื่อค้นหาสาเหตุของปัญหา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และแก้ไขในเชิงนโยบายและ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การปรับยุทธศาสตร์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เชื่อมโยงผลในทุกระดับ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เพื่อคาดการณ์ผลลัพธ์ที่อาจเกิดขึ้น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2567">
                <a:tc>
                  <a:txBody>
                    <a:bodyPr/>
                    <a:lstStyle/>
                    <a:p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4.3 การใช้ความรู้และ </a:t>
                      </a:r>
                    </a:p>
                    <a:p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องค์ความรู้ของส่วนราชการ ในการแก้ปัญหา </a:t>
                      </a:r>
                    </a:p>
                    <a:p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เรียนรู้และมีเหตุผล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การรวบรวมองค์ความรู้ </a:t>
                      </a:r>
                    </a:p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อย่างเป็นระบบเพื่อใช้ในการ </a:t>
                      </a:r>
                    </a:p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เรียนรู้ พัฒนา และต่อยอด</a:t>
                      </a:r>
                      <a:endParaRPr lang="th-TH" sz="1500" b="1" baseline="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วิเคราะห์เชื่อมโยงกับข้อมูล </a:t>
                      </a:r>
                    </a:p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และองค์ความรู้จากภายนอก </a:t>
                      </a:r>
                    </a:p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เพื่อแก้ปัญหาและสร้าง นวัตกรรม</a:t>
                      </a:r>
                      <a:endParaRPr lang="th-TH" sz="1500" b="1" baseline="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นำองค์ความรู้ไปใช้ปรับปรุง </a:t>
                      </a:r>
                    </a:p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จนเกิดกระบวนการที่เป็นเลิศ </a:t>
                      </a:r>
                    </a:p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บรรลุยุทธศาสตร์และ </a:t>
                      </a:r>
                    </a:p>
                    <a:p>
                      <a:pPr algn="ctr"/>
                      <a:r>
                        <a:rPr lang="th-TH" sz="15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การสร้างมูลค่าเพิ่มสู่ประชาชน</a:t>
                      </a:r>
                      <a:endParaRPr lang="th-TH" sz="1500" b="1" baseline="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72567">
                <a:tc>
                  <a:txBody>
                    <a:bodyPr/>
                    <a:lstStyle/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4.4 การบริหารจัดการ </a:t>
                      </a:r>
                    </a:p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 สารสนเทศ และ </a:t>
                      </a:r>
                    </a:p>
                    <a:p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การปรับระบบการทำงาน </a:t>
                      </a:r>
                    </a:p>
                    <a:p>
                      <a:r>
                        <a:rPr lang="th-TH" sz="1500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เป็นดิจิทัล</a:t>
                      </a:r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เต็มรูปแบบ</a:t>
                      </a:r>
                      <a:endParaRPr lang="th-TH" sz="15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วางแผนปรับรูปแบบ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การทำงานและการรวบรวม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ข้อมูลเป็นระบบดิจิทัลอย่างมี ประสิทธิภาพ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มีระบบความมั่นคงทาง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ไซเบอร์ และการเตรียมพร้อม </a:t>
                      </a:r>
                    </a:p>
                    <a:p>
                      <a:pPr algn="ctr"/>
                      <a:r>
                        <a:rPr lang="th-TH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ในภาวะฉุกเฉิน</a:t>
                      </a:r>
                    </a:p>
                    <a:p>
                      <a:pPr algn="ctr"/>
                      <a:endParaRPr lang="th-TH" sz="15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ใช้ดิจิทัลเพื่อเพิ่มประสิทธิภาพกระบวนการ ลดต้นทุน และรวบรวมข้อมูล ได้อย่างมีประสิทธิผล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03249" y="168421"/>
            <a:ext cx="562970" cy="5629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th-TH" sz="2100" kern="1200">
              <a:solidFill>
                <a:prstClr val="white"/>
              </a:solidFill>
            </a:endParaRPr>
          </a:p>
        </p:txBody>
      </p:sp>
      <p:pic>
        <p:nvPicPr>
          <p:cNvPr id="6146" name="Picture 2" descr="à¸à¸¥à¸à¸²à¸£à¸à¹à¸à¸«à¸²à¸£à¸¹à¸à¸ à¸²à¸à¸ªà¸³à¸«à¸£à¸±à¸ knowledge management icon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0" t="67387"/>
          <a:stretch/>
        </p:blipFill>
        <p:spPr bwMode="auto">
          <a:xfrm>
            <a:off x="370744" y="-5923"/>
            <a:ext cx="852221" cy="8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82" y="1313895"/>
            <a:ext cx="1017143" cy="14369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8417" y="3022820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28818" y="3266982"/>
            <a:ext cx="276027" cy="4350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72291"/>
            <a:ext cx="4232249" cy="35394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7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การประเมินสถานะของหน่วยงานภาครัฐในการเป็นระบบราชการ</a:t>
            </a:r>
            <a:r>
              <a:rPr lang="en-US" sz="17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7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1823" y="618694"/>
            <a:ext cx="78408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4.3 </a:t>
            </a:r>
            <a:r>
              <a:rPr lang="th-TH" sz="17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การจัดการความรู้ และการสร้างองค์ความรู้ของส่วนราชการในการแก้ปัญหา เรียนรู้และมีเหตุผล</a:t>
            </a:r>
            <a:endParaRPr lang="en-US" sz="17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26853"/>
              </p:ext>
            </p:extLst>
          </p:nvPr>
        </p:nvGraphicFramePr>
        <p:xfrm>
          <a:off x="249801" y="1076885"/>
          <a:ext cx="8644398" cy="3488871"/>
        </p:xfrm>
        <a:graphic>
          <a:graphicData uri="http://schemas.openxmlformats.org/drawingml/2006/table">
            <a:tbl>
              <a:tblPr firstRow="1" firstCol="1" bandRow="1"/>
              <a:tblGrid>
                <a:gridCol w="2864084"/>
                <a:gridCol w="3200400"/>
                <a:gridCol w="2579914"/>
              </a:tblGrid>
              <a:tr h="321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ระดับการดำเนินการ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ประเด็นการประเมิน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แนวทางการดำเนินการ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DF5"/>
                    </a:solidFill>
                  </a:tcPr>
                </a:tc>
              </a:tr>
              <a:tr h="1096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Basic (A&amp;D)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กระบวนการรวบรวมข้อมูล สารสนเทศ และองค์ความรู้ที่เกี่ยวข้องกับส่วนราชการ อย่างเป็นระบบเพื่อใช้ในการเรียนรู้ พัฒนา และต่อยอดการพัฒนาของส่วนราชการ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รวบรวมข้อมูล สารสนเทศและองค์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ความรู้</a:t>
                      </a:r>
                      <a:b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เกี่ยวข้องกับการทำงานอย่างเป็นระบบ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นำ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ข้อมูลมาวิเคราะห์และรวบรวมไว้เพื่อนำไปทำประโยชน์ต่อยอดการเรียนรู้ภายในหน่วยงาน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111125" algn="l"/>
                        </a:tabLst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รวบรวมเป็นเอกสาร คู่มือหรือแนวทางปฏิบัติด้านต่างๆ ซึ่งเกิดจากรองค์ความรู้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111125" algn="l"/>
                        </a:tabLst>
                      </a:pPr>
                      <a:r>
                        <a:rPr lang="th-TH" sz="14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จัดทำเป็นฐานข้อมูลองค์ความรู้</a:t>
                      </a:r>
                      <a:r>
                        <a:rPr lang="th-TH" sz="14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หรือศูนย์การเรียนรู้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Advance (Alignment)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มีการวิเคราะห์และเชื่อมโยงกับข้อมูล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สารสนเทศ</a:t>
                      </a: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องค์ความรู้ นอกส่วนราชการเพื่อการแก้ไข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ปัญหา</a:t>
                      </a: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สร้างนวัตกรรม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รวบรวมและวิเคราะห์ข้อมูล สารสนเทศ และองค์ความรู้ เชื่อมโยงกับข้อมูล สารสนเทศ และองค์ความรู้จากภายนอกองค์การ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นำ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องค์ความรู้มาใช้เพื่อสร้างนวัตกรรม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111125" algn="l"/>
                        </a:tabLst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มีการรวบรวม เชื่อมโยงองค์ความรู้จากภายนอก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>
                          <a:tab pos="111125" algn="l"/>
                        </a:tabLst>
                      </a:pPr>
                      <a:r>
                        <a:rPr lang="th-TH" sz="14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โดยมีวิธีการ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ได้มาซึ่งองค์ความรู้ภายนอกที่ชัดเจน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111125" algn="l"/>
                        </a:tabLst>
                      </a:pPr>
                      <a:r>
                        <a:rPr lang="th-TH" sz="14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นำองค์ความรู้มาใช้เพื่อสร้างนวัตกรรมอะไร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Significance (Integration)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 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มีการวิเคราะห์และนำไปสู่การแก้ไขปรับปรุงจนเกิดเป็นกระบวนการที่เป็นเลิศ และผลลัพธ์ที่ดีสู่การบรรลุยุทธศาสตร์และการบริการประชาชนที่ดียิ่งขึ้น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นำองค์ความรู้ไปใช้ในการแก้ปัญหาจนเกิดเป็นแนวปฏิบัติที่ดี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Best Practices)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พัฒนาองค์ความรู้จนเกิดการสร้างมาตรฐานใหม่หรือรูปแบบการบริการที่สร้างมูลค่าเพิ่มแก่ประชาชน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นำองค์ความรู้ไปปฏิบัติ และเห็นผลสำเร็จอย่างชัดเจน จนเกิดเป็นวิธีการปฏิบัติที่ดี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90488" algn="l"/>
                        </a:tabLst>
                      </a:pPr>
                      <a:r>
                        <a:rPr lang="th-TH" sz="14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สามารถแสดงให้เห็นได้ว่า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องค์ความรูที่ไดรับการพัฒนาต่อยอดจนสร้างมาตรฐานใหม่ในเรื่องอะไร เกิดประโยชน์ชาติอย่างไร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4279" marR="84279" marT="5619" marB="56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ดำเนินการตามเกณฑ์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ของสำนักงานเลขาธิการวุฒิสภา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2563</a:t>
            </a:r>
            <a:endParaRPr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731145" y="1842552"/>
            <a:ext cx="611473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คณะกรรมการติดตาม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และกำกับดูแล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การดำเนินการพัฒนาคุณภาพการบริหารจัดการภาครัฐ 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Steering Committee) 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2563 ให้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ให้เป็นไป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ตามหน้าที่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อำนาจข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สมาชิกวุฒิสภาใน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การพัฒนากลไกการ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วุฒิสภาในการติดตาม 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 และเร่งรัด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การดำเนินการตามแผนการ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ปฏิรูปประเทศ และ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การดำเนินการตามยุทธศาสตร์ชาติมากำหนด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หลักใน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การดำเนินการตาม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 </a:t>
            </a:r>
            <a:r>
              <a:rPr lang="en-US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PMQA 4.0 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– 6 มุ่งเน้นการดำเนินการให้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</a:t>
            </a:r>
            <a:r>
              <a:rPr lang="th-TH" sz="1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กระบวนการดังกล่าว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232826" y="3298986"/>
            <a:ext cx="508159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700" dirty="0"/>
              <a:t>ผลสัมฤทธิ์การจัดการความรู้</a:t>
            </a:r>
            <a:br>
              <a:rPr lang="th-TH" sz="2700" dirty="0"/>
            </a:br>
            <a:r>
              <a:rPr lang="th-TH" sz="2700" dirty="0"/>
              <a:t>ประจำปีงบประมาณ พ.ศ. 2562</a:t>
            </a:r>
            <a:endParaRPr sz="27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232826" y="-302004"/>
            <a:ext cx="4620203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 smtClean="0">
                <a:solidFill>
                  <a:srgbClr val="3F5378"/>
                </a:solidFill>
                <a:latin typeface="TH SarabunPSK" panose="020B0500040200020003" pitchFamily="34" charset="-34"/>
                <a:ea typeface="Roboto Condensed"/>
                <a:cs typeface="TH SarabunPSK" panose="020B0500040200020003" pitchFamily="34" charset="-34"/>
                <a:sym typeface="Roboto Condensed"/>
              </a:rPr>
              <a:t>ระเบียบวาระที่ </a:t>
            </a:r>
            <a:r>
              <a:rPr lang="en" sz="6000" b="1" dirty="0" smtClean="0">
                <a:solidFill>
                  <a:srgbClr val="3F5378"/>
                </a:solidFill>
                <a:latin typeface="TH SarabunPSK" panose="020B0500040200020003" pitchFamily="34" charset="-34"/>
                <a:ea typeface="Roboto Condensed"/>
                <a:cs typeface="TH SarabunPSK" panose="020B0500040200020003" pitchFamily="34" charset="-34"/>
                <a:sym typeface="Roboto Condensed"/>
              </a:rPr>
              <a:t>1</a:t>
            </a:r>
            <a:r>
              <a:rPr lang="th-TH" sz="6000" b="1" dirty="0" smtClean="0">
                <a:solidFill>
                  <a:srgbClr val="3F5378"/>
                </a:solidFill>
                <a:latin typeface="TH SarabunPSK" panose="020B0500040200020003" pitchFamily="34" charset="-34"/>
                <a:ea typeface="Roboto Condensed"/>
                <a:cs typeface="TH SarabunPSK" panose="020B0500040200020003" pitchFamily="34" charset="-34"/>
                <a:sym typeface="Roboto Condensed"/>
              </a:rPr>
              <a:t>.3</a:t>
            </a:r>
            <a:endParaRPr sz="6000" b="1" dirty="0">
              <a:solidFill>
                <a:srgbClr val="3F5378"/>
              </a:solidFill>
              <a:latin typeface="TH SarabunPSK" panose="020B0500040200020003" pitchFamily="34" charset="-34"/>
              <a:ea typeface="Roboto Condensed"/>
              <a:cs typeface="TH SarabunPSK" panose="020B0500040200020003" pitchFamily="34" charset="-34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504032" y="359918"/>
            <a:ext cx="606005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รดำเนินการ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ตามเกณฑ์คุณภาพการบริหารจัดการ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ภาครัฐสู่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4.0)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เลขาธิการ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 ประจำปีงบประมาณ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b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การวัด การวิเคราะห์ และการจัดการ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</a:t>
            </a:r>
            <a:endParaRPr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57249" y="1558292"/>
            <a:ext cx="7062107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4 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 การวิเคราะห์ และการจัดการความรู้ 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สำนักงานเลขาธิการวุฒิสภาดำเนินการ 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ในหัวข้อที่ 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4.1 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ได้ในระดับ </a:t>
            </a:r>
            <a:r>
              <a:rPr lang="en-US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Basic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หัวข้อที่ 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 ดำเนินการ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ได้ในระดับ </a:t>
            </a:r>
            <a:r>
              <a:rPr lang="en-US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Significance 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และในหัวข้อที่ </a:t>
            </a:r>
            <a:r>
              <a:rPr lang="th-TH" sz="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4.4 ดำเนินการ</a:t>
            </a: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ได้ในระดับ </a:t>
            </a:r>
            <a:r>
              <a:rPr lang="en-US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Advance </a:t>
            </a:r>
            <a:endParaRPr lang="th-TH" sz="1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57249" y="2544464"/>
            <a:ext cx="706210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 และการสร้างองค์ความรู้ของส่วนราชการ ในการแก้ปัญหา เรียนรู้และ มีเหตุผล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สำนักงานเลขาธิการวุฒิสภาสามารถดำเนินการ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ได้ในระดับ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Significance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ข้อสังเกตและข้อเสนอแนะ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สำนักงานเลขาธิการวุฒิสภาควรสร้างเครือข่ายองค์ความ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จากหน่วยงานภายนอก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 เพื่อนำองค์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ได้มาพัฒนาให้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เกิดองค์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 ๆ เกิด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เรียนรู้ร่วมกัน และแลกเปลี่ยนเรียนรู้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จากประสบการณ์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และนำไปใช้ปรับปรุง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สร้างงานบริการ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หรือองค์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ในรูปแบบใหม่ ๆ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48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0" y="63395"/>
            <a:ext cx="7413171" cy="4019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1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สรุปผลสำรวจความพึงพอใจและความคาดหวังของ</a:t>
            </a:r>
            <a:r>
              <a:rPr lang="th-TH" sz="1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ผู้รับบริการตาม</a:t>
            </a:r>
            <a:r>
              <a:rPr lang="th-TH" sz="1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แผนยุทธศาสตร์สำนักงานเลขาธิการ</a:t>
            </a:r>
            <a:r>
              <a:rPr lang="th-TH" sz="1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 ฉบับ</a:t>
            </a:r>
            <a:r>
              <a:rPr lang="th-TH" sz="1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4 (พ.ศ. 2560 – </a:t>
            </a:r>
            <a:r>
              <a:rPr lang="th-TH" sz="1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2564) ประจำปี</a:t>
            </a:r>
            <a:r>
              <a:rPr lang="th-TH" sz="1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 </a:t>
            </a:r>
            <a:r>
              <a:rPr lang="th-TH" sz="12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sz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65419"/>
              </p:ext>
            </p:extLst>
          </p:nvPr>
        </p:nvGraphicFramePr>
        <p:xfrm>
          <a:off x="749505" y="937511"/>
          <a:ext cx="5739765" cy="1634239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28625"/>
                <a:gridCol w="3626485"/>
                <a:gridCol w="810260"/>
                <a:gridCol w="874395"/>
              </a:tblGrid>
              <a:tr h="181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ประเด็นที่ต้องปรับปรุงเร่งด่วน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81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การบริหารจัดการองค์กร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38.70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81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การประชาสัมพันธ์เชิงรุก 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22.58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81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ข้อมูลด้านกฎหมายเชิงวิเคราะห์ 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9.68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81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การรักษาความลับในการ</a:t>
                      </a: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 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9.68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81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ระบบเทคโนโลยีสารสนเทศและการสื่อสาร 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9.68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81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 </a:t>
                      </a:r>
                      <a:r>
                        <a:rPr lang="en-US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Internet</a:t>
                      </a: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Wi-Fi </a:t>
                      </a: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6.45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64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การพัฒนาเครือข่ายความร่วมมือกับหน่วยงานอื่น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3.23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779" y="598153"/>
            <a:ext cx="531748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kumimoji="0" lang="th-TH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ความเห็นเพิ่มเติมของสมาชิกวุฒิสภา </a:t>
            </a:r>
            <a:r>
              <a:rPr kumimoji="0" lang="th-TH" sz="15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ต้องปรับปรุงเร่งด่วน</a:t>
            </a:r>
            <a:r>
              <a:rPr kumimoji="0" lang="th-TH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จำนวน 7 ประเด็น เรียงตามลำดับความถี่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9302" y="2617581"/>
            <a:ext cx="5252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pc="-50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pc="-50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คณะกรรมการติดตามประเมินผลฯ </a:t>
            </a:r>
            <a:r>
              <a:rPr lang="th-TH" spc="-30" dirty="0" smtClean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จัดลำดับ</a:t>
            </a:r>
            <a:r>
              <a:rPr lang="th-TH" spc="-30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ความสำคัญในการปรับปรุงในประเด็นต่าง ๆ</a:t>
            </a:r>
            <a:r>
              <a:rPr lang="th-TH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ด้วย </a:t>
            </a:r>
            <a:r>
              <a:rPr lang="th-TH" u="sng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3 องค์ประกอบ</a:t>
            </a:r>
            <a:r>
              <a:rPr lang="th-TH" dirty="0">
                <a:solidFill>
                  <a:srgbClr val="00206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7779" y="3033080"/>
            <a:ext cx="1907895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1500" b="1" spc="-7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ลำดับที่ 1 การประชาสัมพันธ์องค์กร</a:t>
            </a:r>
            <a:r>
              <a:rPr lang="th-TH" sz="1500" spc="-7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9302" y="3527832"/>
            <a:ext cx="2036776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1500" b="1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ลำดับที่ </a:t>
            </a:r>
            <a:r>
              <a:rPr lang="en-US" sz="1500" b="1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1500" b="1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ระบบเทคโนโลยี</a:t>
            </a:r>
            <a:r>
              <a:rPr lang="th-TH" sz="15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สารสนเทศ</a:t>
            </a:r>
            <a:br>
              <a:rPr lang="th-TH" sz="15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5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1500" b="1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การสื่อสาร</a:t>
            </a:r>
            <a:r>
              <a:rPr lang="th-TH" sz="1500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9302" y="4451200"/>
            <a:ext cx="1627369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15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ลำดับที่ </a:t>
            </a:r>
            <a:r>
              <a:rPr lang="en-US" sz="15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5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งานด้านวิชาการ</a:t>
            </a:r>
            <a:r>
              <a:rPr lang="th-TH" sz="15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224555" y="2934473"/>
            <a:ext cx="60579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ประชาสัมพันธ์ผลงานของสมาชิกวุฒิสภาผ่านช่องทางประชาสัมพันธ์ใหม่ ๆ และการประยุกต์ใช้ </a:t>
            </a:r>
            <a:r>
              <a:rPr lang="en-US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Social Media 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ให้เป็นประโยชน์ต่อประชาชนเข้าถึงข้อมูลกฎหมายที่เกี่ยวข้อง การรับฟังความคิดเห็น การมีส่วนร่วมระหว่างประชาชนและรัฐสภา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421219" y="3543623"/>
            <a:ext cx="586123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pc="-5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การพัฒนาเรื่องระบบเทคโนโลยี ฐานข้อมูลที่สนับสนุนงานด้านนิติบัญญัติ</a:t>
            </a:r>
            <a:r>
              <a:rPr lang="th-TH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การพัฒนานวัตกรรมด้วยการใช้ </a:t>
            </a:r>
            <a:r>
              <a:rPr lang="en-US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AI </a:t>
            </a:r>
            <a:r>
              <a:rPr lang="th-TH" spc="-3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ในการสนับสนุนข้อมูลสำคัญเพื่อใช้ประโยชน์ในภารกิจด้านนิติบัญญัติ รวมถึง การให้บริการในการใช้สื่อและ</a:t>
            </a:r>
            <a:r>
              <a:rPr lang="th-TH" spc="-5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อุปกรณ์</a:t>
            </a:r>
            <a:r>
              <a:rPr lang="th-TH" spc="-5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อิเล็กทรอนิกส์แก่</a:t>
            </a:r>
            <a:r>
              <a:rPr lang="th-TH" spc="-5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สมาชิก</a:t>
            </a:r>
            <a:r>
              <a:rPr lang="th-TH" spc="-5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วุฒิสภา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60114" y="4132480"/>
            <a:ext cx="476335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การผลิตเอกสารวิชาการในรูปแบบบทความหรือบทวิเคราะห์ และการจัดทำฐานข้อมูล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กฎหมาย</a:t>
            </a:r>
            <a:b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ประกอบไปด้วยข้อมูลเชิงวิเคราะห์และ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สังเคราะห์ เพื่อใช้ประโยชน์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ในการพิจารณา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กฎหมาย</a:t>
            </a:r>
            <a:b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 ๆ ขั้นตอน สามารถเชื่อมโยงข้อมูลระหว่างหน่วยงานเพื่อใช้ประโยชน์ร่วมกันในการ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ปฏิบัติงาน</a:t>
            </a:r>
            <a:b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รวมทั้ง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นำระบบ</a:t>
            </a:r>
            <a:r>
              <a:rPr lang="th-TH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เทคโนโลยีดิจิทัล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มาประยุกต์ใช้ในกระบวนการปฏิบัติงานเพื่อยกระดับ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องค์กร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ตัวเชื่อมต่อตรง 15"/>
          <p:cNvCxnSpPr>
            <a:stCxn id="7" idx="3"/>
            <a:endCxn id="12" idx="1"/>
          </p:cNvCxnSpPr>
          <p:nvPr/>
        </p:nvCxnSpPr>
        <p:spPr>
          <a:xfrm>
            <a:off x="2095674" y="3194663"/>
            <a:ext cx="128881" cy="14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8" idx="3"/>
            <a:endCxn id="13" idx="1"/>
          </p:cNvCxnSpPr>
          <p:nvPr/>
        </p:nvCxnSpPr>
        <p:spPr>
          <a:xfrm>
            <a:off x="2206078" y="3804831"/>
            <a:ext cx="215141" cy="4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stCxn id="11" idx="3"/>
            <a:endCxn id="14" idx="1"/>
          </p:cNvCxnSpPr>
          <p:nvPr/>
        </p:nvCxnSpPr>
        <p:spPr>
          <a:xfrm flipV="1">
            <a:off x="1796671" y="4609534"/>
            <a:ext cx="363443" cy="324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0" y="63395"/>
            <a:ext cx="5935436" cy="51322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1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สรุปผลสำรวจความพึงพอใจและความคาดหวังของ</a:t>
            </a:r>
            <a:r>
              <a:rPr lang="th-TH" sz="15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ผู้รับบริการตาม</a:t>
            </a:r>
            <a:r>
              <a:rPr lang="th-TH" sz="1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แผนยุทธศาสตร์สำนักงานเลขาธิการ</a:t>
            </a:r>
            <a:r>
              <a:rPr lang="th-TH" sz="15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</a:t>
            </a:r>
            <a:br>
              <a:rPr lang="th-TH" sz="15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  <a:r>
              <a:rPr lang="th-TH" sz="1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4 (พ.ศ. 2560 – </a:t>
            </a:r>
            <a:r>
              <a:rPr lang="th-TH" sz="15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2564) ประจำปี</a:t>
            </a:r>
            <a:r>
              <a:rPr lang="th-TH" sz="15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 </a:t>
            </a:r>
            <a:r>
              <a:rPr lang="th-TH" sz="15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17121"/>
              </p:ext>
            </p:extLst>
          </p:nvPr>
        </p:nvGraphicFramePr>
        <p:xfrm>
          <a:off x="961813" y="970540"/>
          <a:ext cx="6026816" cy="1977774"/>
        </p:xfrm>
        <a:graphic>
          <a:graphicData uri="http://schemas.openxmlformats.org/drawingml/2006/table">
            <a:tbl>
              <a:tblPr firstRow="1" firstCol="1" bandRow="1"/>
              <a:tblGrid>
                <a:gridCol w="537210"/>
                <a:gridCol w="1781810"/>
                <a:gridCol w="559435"/>
                <a:gridCol w="633761"/>
                <a:gridCol w="1861457"/>
                <a:gridCol w="653143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กลุ่มที่มีค่าคะแนนมากที่สุด 5 ลำดับ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กลุ่มที่มีค่าคะแนนน้อยที่สุด 5 ลำดับ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1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การให้บริการด้านเทคโนโลยีสารสนเทศ (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Service) Notebook 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Mobile Application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92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00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1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Innovation and </a:t>
                      </a:r>
                      <a:r>
                        <a:rPr lang="th-TH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Social Network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Click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SENATE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3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3.90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.00%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6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2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การมีจิตบริการ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59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91.80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Innovation and Social Network 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Facebook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Thai Senate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91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3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การให้บริการข้อมูลด้านนิติบัญญัติ - --ข้อมูลการประชุมสภานิติบัญญัติแห่งชาติ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56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91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การให้บริการด้านวิชาการ 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การค้นหาข้อมูลวิจัยเกี่ยวกับร่างกฎหมาย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94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4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การให้บริการด้านกฎหมาย - 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แปรญัตติ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90.00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การรักษาความลับในการประชุม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00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Innovation and Social Network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Line Application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46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89.20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ลำดับที่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การเผยแพร่ผลงานและภารกิจ</a:t>
                      </a:r>
                      <a:br>
                        <a:rPr lang="th-TH" sz="1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ของวุฒิสภาผ่านสื่อสิ่งพิมพ์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00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00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%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3355" y="662763"/>
            <a:ext cx="79617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ภาพรวม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การสอบถามความคิดเห็นเกี่ยวกับการให้บริการของสำนักงานเลขาธิการวุฒิสภา กลุ่ม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คะแนนที่มีค่าคะแนนมากที่สุดและน้อยที่สุด 5 ลำดับแรก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87351"/>
              </p:ext>
            </p:extLst>
          </p:nvPr>
        </p:nvGraphicFramePr>
        <p:xfrm>
          <a:off x="793148" y="3549346"/>
          <a:ext cx="6824852" cy="94202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36686"/>
                <a:gridCol w="781921"/>
                <a:gridCol w="55062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ด้านประชาสัมพันธ์และการสร้างภาพลักษณ์องค์กร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สื่อ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ประชาสัมพันธ์ออนไลน์ เช่น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Line / FB / website /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ClickSenate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(9 คน)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ด้านเทคโนโลยีสารสนเทศ </a:t>
                      </a:r>
                      <a:r>
                        <a:rPr lang="th-TH" sz="1200" u="none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 </a:t>
                      </a: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Mobile Application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เพื่อใช้ประโยชน์ในงานด้านนิติบัญญัติ (9 คน)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ด้านเครือข่ายและความร่วมมือกับองค์กร </a:t>
                      </a:r>
                      <a:r>
                        <a:rPr lang="th-TH" sz="1200" u="none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ใช้ประโยชน์จากเครือข่าย (6 คน)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ด้านกฎหมายและวิชาการ </a:t>
                      </a:r>
                      <a:r>
                        <a:rPr lang="th-TH" sz="1200" u="none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ฐานข้อมูล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สารสนเทศวิชาการ (10 คน)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spc="-3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3.75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ด้านการปฏิบัติหน้าที่ของ</a:t>
                      </a:r>
                      <a:r>
                        <a:rPr lang="th-TH" sz="1200" u="sng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r>
                        <a:rPr lang="th-TH" sz="1200" u="none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สนับสนุนข้อมูลเชิงวิเคราะห์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4021" y="3128847"/>
            <a:ext cx="455087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ประเด็นความไม่พึงพอใจต่อการให้บริการของสำนักงานเลขาธิการวุฒิสภา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47528" y="1432819"/>
            <a:ext cx="6520938" cy="2056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จัดการความรู้ที่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จำเป็นต่อการสนับสนุน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 และ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ของสำนักงานเลขาธิการวุฒิสภาให้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 ส่งผลประโยชน์ต่อผู้รับบริการ และช่วย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แก้ปัญหา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หรือพัฒนาการดำเนินการ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เรื่องที่สำคัญเร่งด่วนของ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 โดย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มีการจัดการความรู้อย่างเป็นระบบในการวิเคราะห์ รวบรวม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เชื่อมโยงองค์ความรู้ทั้งจากภายในและภายนอก แลกเปลี่ยน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เรียนรู้วิธีการปฏิบัติที่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ติดตามประเมินผลการนำองค์ความรู้ไปใช้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เพื่อนำความรู้ไปใช้แก้ไขปัญหา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พัฒนาหรือสร้างนวัตกรรม ให้การปฏิบัติงานมีประสิทธิภาพยิ่งขึ้น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Rectangle 13"/>
          <p:cNvSpPr/>
          <p:nvPr/>
        </p:nvSpPr>
        <p:spPr>
          <a:xfrm>
            <a:off x="341569" y="375920"/>
            <a:ext cx="18301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สรุปหลักการ</a:t>
            </a:r>
            <a:endParaRPr lang="en-US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3" name="กลุ่ม 2"/>
          <p:cNvGrpSpPr/>
          <p:nvPr/>
        </p:nvGrpSpPr>
        <p:grpSpPr>
          <a:xfrm>
            <a:off x="673770" y="577756"/>
            <a:ext cx="7787538" cy="4257720"/>
            <a:chOff x="622563" y="208425"/>
            <a:chExt cx="7787538" cy="4257720"/>
          </a:xfrm>
        </p:grpSpPr>
        <p:sp>
          <p:nvSpPr>
            <p:cNvPr id="4" name="รูปแบบอิสระ 3"/>
            <p:cNvSpPr/>
            <p:nvPr/>
          </p:nvSpPr>
          <p:spPr>
            <a:xfrm>
              <a:off x="635547" y="208425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529035" rIns="9526" bIns="5290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กำหนดองค์ความรู้ที่สำคัญ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รูปแบบอิสระ 4"/>
            <p:cNvSpPr/>
            <p:nvPr/>
          </p:nvSpPr>
          <p:spPr>
            <a:xfrm>
              <a:off x="1674565" y="208425"/>
              <a:ext cx="6662057" cy="1328822"/>
            </a:xfrm>
            <a:custGeom>
              <a:avLst/>
              <a:gdLst>
                <a:gd name="connsiteX0" fmla="*/ 160804 w 964803"/>
                <a:gd name="connsiteY0" fmla="*/ 0 h 5363049"/>
                <a:gd name="connsiteX1" fmla="*/ 803999 w 964803"/>
                <a:gd name="connsiteY1" fmla="*/ 0 h 5363049"/>
                <a:gd name="connsiteX2" fmla="*/ 964803 w 964803"/>
                <a:gd name="connsiteY2" fmla="*/ 160804 h 5363049"/>
                <a:gd name="connsiteX3" fmla="*/ 964803 w 964803"/>
                <a:gd name="connsiteY3" fmla="*/ 5363049 h 5363049"/>
                <a:gd name="connsiteX4" fmla="*/ 964803 w 964803"/>
                <a:gd name="connsiteY4" fmla="*/ 5363049 h 5363049"/>
                <a:gd name="connsiteX5" fmla="*/ 0 w 964803"/>
                <a:gd name="connsiteY5" fmla="*/ 5363049 h 5363049"/>
                <a:gd name="connsiteX6" fmla="*/ 0 w 964803"/>
                <a:gd name="connsiteY6" fmla="*/ 5363049 h 5363049"/>
                <a:gd name="connsiteX7" fmla="*/ 0 w 964803"/>
                <a:gd name="connsiteY7" fmla="*/ 160804 h 5363049"/>
                <a:gd name="connsiteX8" fmla="*/ 160804 w 964803"/>
                <a:gd name="connsiteY8" fmla="*/ 0 h 536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363049">
                  <a:moveTo>
                    <a:pt x="964803" y="893863"/>
                  </a:moveTo>
                  <a:lnTo>
                    <a:pt x="964803" y="4469186"/>
                  </a:lnTo>
                  <a:cubicBezTo>
                    <a:pt x="964803" y="4962854"/>
                    <a:pt x="951851" y="5363046"/>
                    <a:pt x="935875" y="5363046"/>
                  </a:cubicBezTo>
                  <a:lnTo>
                    <a:pt x="0" y="5363046"/>
                  </a:lnTo>
                  <a:lnTo>
                    <a:pt x="0" y="536304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5875" y="3"/>
                  </a:lnTo>
                  <a:cubicBezTo>
                    <a:pt x="951851" y="3"/>
                    <a:pt x="964803" y="400195"/>
                    <a:pt x="964803" y="89386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ความรู้จำเป็นต่อการสนับสนุนแผนปฏิบัติราชการฯ พ.ศ. 2563 – 2565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ความรู้จำเป็นต่อการปรับปรุงและพัฒนากระบวนการทำงาน ทั้งกระบวนงานหลักและกระบวนการสนับสนุน</a:t>
              </a:r>
              <a:b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โดยควร</a:t>
              </a:r>
              <a:r>
                <a:rPr lang="th-TH" sz="1500" b="1" kern="1200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บูรณา</a:t>
              </a: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การจัดทำองค์ความรู้ของสำนักที่เกี่ยวข้อง เพื่อพัฒนากระบวนการทำงานที่เชื่อมโยงตั้งแต่ต้นจนจบกระบวนการ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ความรู้จำเป็นต่อการดำเนินการในเรื่องสำคัญเร่งด่วน หรือปัญหาสำคัญ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ความรู้ที่จำเป็นต่อการตอบสนองความต้องการของผู้รับบริการ เพื่อสร้างความพึงพอใจ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รูปแบบอิสระ 5"/>
            <p:cNvSpPr/>
            <p:nvPr/>
          </p:nvSpPr>
          <p:spPr>
            <a:xfrm>
              <a:off x="622563" y="1616399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529669" rIns="10160" bIns="52966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จัดการความรู้อย่างเป็นระบบ</a:t>
              </a:r>
              <a:endParaRPr lang="en-US" sz="16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รูปแบบอิสระ 6"/>
            <p:cNvSpPr/>
            <p:nvPr/>
          </p:nvSpPr>
          <p:spPr>
            <a:xfrm>
              <a:off x="1674565" y="1616399"/>
              <a:ext cx="6662057" cy="1290506"/>
            </a:xfrm>
            <a:custGeom>
              <a:avLst/>
              <a:gdLst>
                <a:gd name="connsiteX0" fmla="*/ 160804 w 964803"/>
                <a:gd name="connsiteY0" fmla="*/ 0 h 5363049"/>
                <a:gd name="connsiteX1" fmla="*/ 803999 w 964803"/>
                <a:gd name="connsiteY1" fmla="*/ 0 h 5363049"/>
                <a:gd name="connsiteX2" fmla="*/ 964803 w 964803"/>
                <a:gd name="connsiteY2" fmla="*/ 160804 h 5363049"/>
                <a:gd name="connsiteX3" fmla="*/ 964803 w 964803"/>
                <a:gd name="connsiteY3" fmla="*/ 5363049 h 5363049"/>
                <a:gd name="connsiteX4" fmla="*/ 964803 w 964803"/>
                <a:gd name="connsiteY4" fmla="*/ 5363049 h 5363049"/>
                <a:gd name="connsiteX5" fmla="*/ 0 w 964803"/>
                <a:gd name="connsiteY5" fmla="*/ 5363049 h 5363049"/>
                <a:gd name="connsiteX6" fmla="*/ 0 w 964803"/>
                <a:gd name="connsiteY6" fmla="*/ 5363049 h 5363049"/>
                <a:gd name="connsiteX7" fmla="*/ 0 w 964803"/>
                <a:gd name="connsiteY7" fmla="*/ 160804 h 5363049"/>
                <a:gd name="connsiteX8" fmla="*/ 160804 w 964803"/>
                <a:gd name="connsiteY8" fmla="*/ 0 h 536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363049">
                  <a:moveTo>
                    <a:pt x="964803" y="893863"/>
                  </a:moveTo>
                  <a:lnTo>
                    <a:pt x="964803" y="4469186"/>
                  </a:lnTo>
                  <a:cubicBezTo>
                    <a:pt x="964803" y="4962854"/>
                    <a:pt x="951851" y="5363046"/>
                    <a:pt x="935875" y="5363046"/>
                  </a:cubicBezTo>
                  <a:lnTo>
                    <a:pt x="0" y="5363046"/>
                  </a:lnTo>
                  <a:lnTo>
                    <a:pt x="0" y="536304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5875" y="3"/>
                  </a:lnTo>
                  <a:cubicBezTo>
                    <a:pt x="951851" y="3"/>
                    <a:pt x="964803" y="400195"/>
                    <a:pt x="964803" y="89386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>
                  <a:tab pos="90488" algn="l"/>
                </a:tabLst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สำนักและกลุ่มตรวจสอบภายในวิเคราะห์และคัดเลือกองค์ความรู้สำคัญที่นำมาจัดการความรู้ ในปี พ.ศ. 2563</a:t>
              </a:r>
              <a:endParaRPr lang="th-TH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>
                  <a:tab pos="90488" algn="l"/>
                </a:tabLst>
              </a:pPr>
              <a:r>
                <a:rPr lang="th-TH" sz="1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จัดทำแผนปฏิบัติการจัดการความรู้ ประจำปี 2563 ตามกระบวนการการจัดการความรู้ (</a:t>
              </a:r>
              <a:r>
                <a:rPr lang="en-US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Knowledge Management Process</a:t>
              </a: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 และกระบวนการบริหารการเปลี่ยนแปลง (</a:t>
              </a:r>
              <a:r>
                <a:rPr lang="en-US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Change Management Process</a:t>
              </a: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1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>
                  <a:tab pos="90488" algn="l"/>
                </a:tabLst>
              </a:pPr>
              <a:r>
                <a:rPr lang="th-TH" sz="1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สอดคล้องกับ </a:t>
              </a:r>
              <a:r>
                <a:rPr lang="en-US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PMQA 4.0</a:t>
              </a: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โดยมุ่งให้มีการรวบรวมความรู้ภายใน/ภายนอก แลกเปลี่ยนเรียนรู้ และใช้องค์ความรู้ในการแก้ปัญหาและพัฒนาให้เกิดนวัตกรรม และการปฏิบัติที่เป็นเลิศ (</a:t>
              </a:r>
              <a:r>
                <a:rPr lang="en-US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Best Practice) </a:t>
              </a: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อย่างเป็นรูปธรรม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รูปแบบอิสระ 7"/>
            <p:cNvSpPr/>
            <p:nvPr/>
          </p:nvSpPr>
          <p:spPr>
            <a:xfrm>
              <a:off x="635547" y="2981833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529034" rIns="9525" bIns="5290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 ติดตามและประเมินผล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รูปแบบอิสระ 8"/>
            <p:cNvSpPr/>
            <p:nvPr/>
          </p:nvSpPr>
          <p:spPr>
            <a:xfrm>
              <a:off x="1674565" y="2986057"/>
              <a:ext cx="6735536" cy="1348977"/>
            </a:xfrm>
            <a:custGeom>
              <a:avLst/>
              <a:gdLst>
                <a:gd name="connsiteX0" fmla="*/ 160804 w 964803"/>
                <a:gd name="connsiteY0" fmla="*/ 0 h 5363049"/>
                <a:gd name="connsiteX1" fmla="*/ 803999 w 964803"/>
                <a:gd name="connsiteY1" fmla="*/ 0 h 5363049"/>
                <a:gd name="connsiteX2" fmla="*/ 964803 w 964803"/>
                <a:gd name="connsiteY2" fmla="*/ 160804 h 5363049"/>
                <a:gd name="connsiteX3" fmla="*/ 964803 w 964803"/>
                <a:gd name="connsiteY3" fmla="*/ 5363049 h 5363049"/>
                <a:gd name="connsiteX4" fmla="*/ 964803 w 964803"/>
                <a:gd name="connsiteY4" fmla="*/ 5363049 h 5363049"/>
                <a:gd name="connsiteX5" fmla="*/ 0 w 964803"/>
                <a:gd name="connsiteY5" fmla="*/ 5363049 h 5363049"/>
                <a:gd name="connsiteX6" fmla="*/ 0 w 964803"/>
                <a:gd name="connsiteY6" fmla="*/ 5363049 h 5363049"/>
                <a:gd name="connsiteX7" fmla="*/ 0 w 964803"/>
                <a:gd name="connsiteY7" fmla="*/ 160804 h 5363049"/>
                <a:gd name="connsiteX8" fmla="*/ 160804 w 964803"/>
                <a:gd name="connsiteY8" fmla="*/ 0 h 536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363049">
                  <a:moveTo>
                    <a:pt x="964803" y="893863"/>
                  </a:moveTo>
                  <a:lnTo>
                    <a:pt x="964803" y="4469186"/>
                  </a:lnTo>
                  <a:cubicBezTo>
                    <a:pt x="964803" y="4962854"/>
                    <a:pt x="951851" y="5363046"/>
                    <a:pt x="935875" y="5363046"/>
                  </a:cubicBezTo>
                  <a:lnTo>
                    <a:pt x="0" y="5363046"/>
                  </a:lnTo>
                  <a:lnTo>
                    <a:pt x="0" y="536304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5875" y="3"/>
                  </a:lnTo>
                  <a:cubicBezTo>
                    <a:pt x="951851" y="3"/>
                    <a:pt x="964803" y="400195"/>
                    <a:pt x="964803" y="89386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ติดตามความก้าวหน้าในการดำเนินกิจกรรมตามแผนปฏิบัติการ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ติดตามการนำความรู้มาใช้ประโยชน์ หรือการเรียนรู้เพื่อนำไปสู่การปฏิบัติจริง เช่น การแก้ไขปัญหา การพัฒนางาน การพัฒนาคุณภาพการให้บริการ และการสร้านวัตกรรม เป็นต้น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15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สรุปผลสัมฤทธิ์การจัดการความรู้ ประจำปี 2563</a:t>
              </a:r>
              <a:endParaRPr lang="en-US" sz="1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640" y="171812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แนวทางการดำเนินการ</a:t>
            </a:r>
            <a:endParaRPr lang="en-US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28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79854" y="2957881"/>
            <a:ext cx="1070257" cy="6640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5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br>
              <a:rPr lang="th-TH" sz="165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650" dirty="0" smtClean="0">
                <a:latin typeface="TH SarabunPSK" pitchFamily="34" charset="-34"/>
                <a:cs typeface="TH SarabunPSK" pitchFamily="34" charset="-34"/>
              </a:rPr>
              <a:t>และเครื่องมือ</a:t>
            </a:r>
            <a:endParaRPr lang="th-TH" sz="16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9854" y="2091620"/>
            <a:ext cx="979719" cy="38308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50" dirty="0">
                <a:latin typeface="TH SarabunPSK" pitchFamily="34" charset="-34"/>
                <a:cs typeface="TH SarabunPSK" pitchFamily="34" charset="-34"/>
              </a:rPr>
              <a:t>การสื่อสาร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26120" y="171295"/>
            <a:ext cx="2893301" cy="38308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50" dirty="0">
                <a:latin typeface="TH SarabunPSK" pitchFamily="34" charset="-34"/>
                <a:cs typeface="TH SarabunPSK" pitchFamily="34" charset="-34"/>
              </a:rPr>
              <a:t>การเตรียมการและปรับเปลี่ยนพฤติกรรม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324" y="1387135"/>
            <a:ext cx="209960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กระบวนการจัดการความรู้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1625" y="1937926"/>
            <a:ext cx="1224326" cy="6640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br>
              <a:rPr lang="th-TH" sz="16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และฝึกอบรม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2053" y="4734313"/>
            <a:ext cx="921434" cy="38308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50" dirty="0">
                <a:latin typeface="TH SarabunPSK" pitchFamily="34" charset="-34"/>
                <a:cs typeface="TH SarabunPSK" pitchFamily="34" charset="-34"/>
              </a:rPr>
              <a:t>การวัดผล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1624" y="2934735"/>
            <a:ext cx="1213670" cy="6640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1650" dirty="0">
                <a:latin typeface="TH SarabunPSK" pitchFamily="34" charset="-34"/>
                <a:cs typeface="TH SarabunPSK" pitchFamily="34" charset="-34"/>
              </a:rPr>
              <a:t>การยกย่องชมเชย</a:t>
            </a:r>
            <a:br>
              <a:rPr lang="th-TH" sz="1650" dirty="0">
                <a:latin typeface="TH SarabunPSK" pitchFamily="34" charset="-34"/>
                <a:cs typeface="TH SarabunPSK" pitchFamily="34" charset="-34"/>
              </a:rPr>
            </a:br>
            <a:r>
              <a:rPr lang="th-TH" sz="1650" dirty="0">
                <a:latin typeface="TH SarabunPSK" pitchFamily="34" charset="-34"/>
                <a:cs typeface="TH SarabunPSK" pitchFamily="34" charset="-34"/>
              </a:rPr>
              <a:t>และให้รางวัล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03047" y="799157"/>
            <a:ext cx="2739452" cy="3693319"/>
            <a:chOff x="4618725" y="748571"/>
            <a:chExt cx="4037429" cy="4924425"/>
          </a:xfrm>
        </p:grpSpPr>
        <p:sp>
          <p:nvSpPr>
            <p:cNvPr id="14" name="Rectangle 13"/>
            <p:cNvSpPr/>
            <p:nvPr/>
          </p:nvSpPr>
          <p:spPr>
            <a:xfrm>
              <a:off x="4618725" y="748571"/>
              <a:ext cx="4037429" cy="49244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sz="18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การบ่งชี้ความรู้</a:t>
              </a:r>
            </a:p>
            <a:p>
              <a:pPr algn="ctr"/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18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การสร้างและแสวงหาความรู้</a:t>
              </a:r>
            </a:p>
            <a:p>
              <a:pPr algn="ctr"/>
              <a:endParaRPr lang="th-TH" sz="1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18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การจัดความรู้ให้เป็นระบบ</a:t>
              </a:r>
            </a:p>
            <a:p>
              <a:pPr algn="ctr"/>
              <a:endParaRPr lang="th-TH" sz="1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18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การประมวลและกลั่นกรองความรู้</a:t>
              </a:r>
            </a:p>
            <a:p>
              <a:pPr algn="ctr"/>
              <a:endParaRPr lang="th-TH" sz="1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18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การเข้าถึงความรู้</a:t>
              </a:r>
            </a:p>
            <a:p>
              <a:pPr algn="ctr"/>
              <a:endParaRPr lang="th-TH" sz="1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18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การแบ่งปันแลกเปลี่ยนความรู้</a:t>
              </a:r>
            </a:p>
            <a:p>
              <a:pPr algn="ctr"/>
              <a:endParaRPr lang="th-TH" sz="18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1800" b="1" dirty="0">
                  <a:solidFill>
                    <a:schemeClr val="accent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การเรียนรู้</a:t>
              </a:r>
            </a:p>
          </p:txBody>
        </p:sp>
        <p:sp>
          <p:nvSpPr>
            <p:cNvPr id="10" name="Flowchart: Merge 9"/>
            <p:cNvSpPr/>
            <p:nvPr/>
          </p:nvSpPr>
          <p:spPr>
            <a:xfrm>
              <a:off x="6548175" y="1209822"/>
              <a:ext cx="227595" cy="2250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/>
            </a:p>
          </p:txBody>
        </p:sp>
        <p:sp>
          <p:nvSpPr>
            <p:cNvPr id="15" name="Flowchart: Merge 14"/>
            <p:cNvSpPr/>
            <p:nvPr/>
          </p:nvSpPr>
          <p:spPr>
            <a:xfrm>
              <a:off x="6548175" y="1930808"/>
              <a:ext cx="227595" cy="2250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/>
            </a:p>
          </p:txBody>
        </p:sp>
        <p:sp>
          <p:nvSpPr>
            <p:cNvPr id="17" name="Flowchart: Merge 16"/>
            <p:cNvSpPr/>
            <p:nvPr/>
          </p:nvSpPr>
          <p:spPr>
            <a:xfrm>
              <a:off x="6548175" y="2733730"/>
              <a:ext cx="227595" cy="2250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/>
            </a:p>
          </p:txBody>
        </p:sp>
        <p:sp>
          <p:nvSpPr>
            <p:cNvPr id="18" name="Flowchart: Merge 17"/>
            <p:cNvSpPr/>
            <p:nvPr/>
          </p:nvSpPr>
          <p:spPr>
            <a:xfrm>
              <a:off x="6548175" y="3422142"/>
              <a:ext cx="227595" cy="2250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/>
            </a:p>
          </p:txBody>
        </p:sp>
        <p:sp>
          <p:nvSpPr>
            <p:cNvPr id="19" name="Flowchart: Merge 18"/>
            <p:cNvSpPr/>
            <p:nvPr/>
          </p:nvSpPr>
          <p:spPr>
            <a:xfrm>
              <a:off x="6523641" y="4200285"/>
              <a:ext cx="227595" cy="2250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/>
            </a:p>
          </p:txBody>
        </p:sp>
        <p:sp>
          <p:nvSpPr>
            <p:cNvPr id="20" name="Flowchart: Merge 19"/>
            <p:cNvSpPr/>
            <p:nvPr/>
          </p:nvSpPr>
          <p:spPr>
            <a:xfrm>
              <a:off x="6523640" y="4915802"/>
              <a:ext cx="227595" cy="2250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4418039" y="2073292"/>
            <a:ext cx="200464" cy="32316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/>
          </a:p>
        </p:txBody>
      </p:sp>
      <p:sp>
        <p:nvSpPr>
          <p:cNvPr id="22" name="Pentagon 21"/>
          <p:cNvSpPr/>
          <p:nvPr/>
        </p:nvSpPr>
        <p:spPr>
          <a:xfrm>
            <a:off x="4384138" y="3149513"/>
            <a:ext cx="200464" cy="32316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/>
          </a:p>
        </p:txBody>
      </p:sp>
      <p:sp>
        <p:nvSpPr>
          <p:cNvPr id="23" name="Pentagon 22"/>
          <p:cNvSpPr/>
          <p:nvPr/>
        </p:nvSpPr>
        <p:spPr>
          <a:xfrm flipH="1">
            <a:off x="7570718" y="2071090"/>
            <a:ext cx="201660" cy="36926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/>
          </a:p>
        </p:txBody>
      </p:sp>
      <p:sp>
        <p:nvSpPr>
          <p:cNvPr id="24" name="Pentagon 23"/>
          <p:cNvSpPr/>
          <p:nvPr/>
        </p:nvSpPr>
        <p:spPr>
          <a:xfrm flipH="1">
            <a:off x="7570718" y="3099372"/>
            <a:ext cx="201660" cy="36926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/>
          </a:p>
        </p:txBody>
      </p:sp>
      <p:sp>
        <p:nvSpPr>
          <p:cNvPr id="26" name="Isosceles Triangle 25"/>
          <p:cNvSpPr/>
          <p:nvPr/>
        </p:nvSpPr>
        <p:spPr>
          <a:xfrm>
            <a:off x="5982074" y="4540353"/>
            <a:ext cx="198146" cy="16881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/>
          </a:p>
        </p:txBody>
      </p:sp>
      <p:sp>
        <p:nvSpPr>
          <p:cNvPr id="27" name="Flowchart: Merge 26"/>
          <p:cNvSpPr/>
          <p:nvPr/>
        </p:nvSpPr>
        <p:spPr>
          <a:xfrm>
            <a:off x="5995558" y="604093"/>
            <a:ext cx="189097" cy="149827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/>
          </a:p>
        </p:txBody>
      </p:sp>
      <p:sp>
        <p:nvSpPr>
          <p:cNvPr id="28" name="Rectangle 27"/>
          <p:cNvSpPr/>
          <p:nvPr/>
        </p:nvSpPr>
        <p:spPr>
          <a:xfrm>
            <a:off x="263182" y="1978236"/>
            <a:ext cx="2326594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กระบวนการบริหารการเปลี่ยนแปลง</a:t>
            </a:r>
            <a:endParaRPr lang="th-TH" sz="1600" dirty="0"/>
          </a:p>
        </p:txBody>
      </p:sp>
      <p:sp>
        <p:nvSpPr>
          <p:cNvPr id="29" name="Cross 28"/>
          <p:cNvSpPr/>
          <p:nvPr/>
        </p:nvSpPr>
        <p:spPr>
          <a:xfrm>
            <a:off x="1302336" y="1781372"/>
            <a:ext cx="233584" cy="202581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50"/>
          </a:p>
        </p:txBody>
      </p:sp>
      <p:sp>
        <p:nvSpPr>
          <p:cNvPr id="25" name="Google Shape;248;p17"/>
          <p:cNvSpPr txBox="1">
            <a:spLocks/>
          </p:cNvSpPr>
          <p:nvPr/>
        </p:nvSpPr>
        <p:spPr>
          <a:xfrm>
            <a:off x="161349" y="187469"/>
            <a:ext cx="2530260" cy="86351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กระบวนการดำเนินการจัดการความรู้</a:t>
            </a:r>
            <a:endPara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10667" y="2993323"/>
            <a:ext cx="1601036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แผนปฏิบัติการ</a:t>
            </a:r>
            <a:b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 พ.ศ. 2563</a:t>
            </a:r>
            <a:endParaRPr lang="th-TH" sz="20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1207431" y="2562378"/>
            <a:ext cx="438096" cy="3462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>
            <a:off x="1242749" y="1135381"/>
            <a:ext cx="343191" cy="168812"/>
          </a:xfrm>
          <a:prstGeom prst="downArrow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64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7155" y="416379"/>
            <a:ext cx="1909689" cy="4070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th-TH" sz="2025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สรุปแผนการดำเนินงาน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2011384"/>
              </p:ext>
            </p:extLst>
          </p:nvPr>
        </p:nvGraphicFramePr>
        <p:xfrm>
          <a:off x="1887374" y="1152198"/>
          <a:ext cx="6096000" cy="376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0" y="0"/>
            <a:ext cx="2214406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Roboto Condensed"/>
                <a:cs typeface="TH SarabunPSK" panose="020B0500040200020003" pitchFamily="34" charset="-34"/>
                <a:sym typeface="Roboto Condensed"/>
              </a:rPr>
              <a:t>ระเบียบวาระที่ </a:t>
            </a:r>
            <a:r>
              <a:rPr lang="th-TH" sz="30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Roboto Condensed"/>
                <a:cs typeface="TH SarabunPSK" panose="020B0500040200020003" pitchFamily="34" charset="-34"/>
                <a:sym typeface="Roboto Condensed"/>
              </a:rPr>
              <a:t>3.2</a:t>
            </a:r>
            <a:endParaRPr lang="th-TH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สามเหลี่ยมมุมฉาก 5"/>
          <p:cNvSpPr/>
          <p:nvPr/>
        </p:nvSpPr>
        <p:spPr>
          <a:xfrm rot="5400000">
            <a:off x="2223157" y="-8751"/>
            <a:ext cx="553998" cy="5715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THANKS!</a:t>
            </a:r>
            <a:endParaRPr sz="6000" dirty="0">
              <a:solidFill>
                <a:schemeClr val="accent5"/>
              </a:solidFill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35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/>
              <a:t>แผนงานที่ </a:t>
            </a:r>
            <a:r>
              <a:rPr lang="th-TH" dirty="0" smtClean="0"/>
              <a:t>1 </a:t>
            </a:r>
            <a:r>
              <a:rPr lang="th-TH" dirty="0"/>
              <a:t>การจัดทำองค์ความรู้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50032" y="2111219"/>
            <a:ext cx="1882108" cy="172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ดำเนินการจัดทำองค์ความรู้ ตามกระบวนการ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จัดการความรู้ (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Knowledge Management Process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19 องค์ความรู้</a:t>
            </a:r>
            <a:endParaRPr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2831362" y="1436360"/>
            <a:ext cx="60760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7960" algn="l"/>
              </a:tabLst>
            </a:pPr>
            <a:r>
              <a:rPr lang="th-TH" sz="1700" b="1" u="sng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</a:t>
            </a:r>
            <a:r>
              <a:rPr lang="th-TH" sz="1700" b="1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ความรู้ที่มีความสำคัญของสำนักงานเลขาธิการวุฒิสภา</a:t>
            </a:r>
            <a:endParaRPr lang="en-US" sz="1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216535" algn="l"/>
              </a:tabLst>
            </a:pP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ถอดบทเรียนการปฏิบัติงานสนับนุนกระบวนการพิจารณากฎหมาย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ของสภา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นิติบัญญัติ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แห่งชาติ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/>
            </a:r>
            <a:b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ผู้รับผิดชอบ </a:t>
            </a:r>
            <a:r>
              <a:rPr lang="en-US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คณะอนุกรรมการขับเคลื่อนฯ 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ร่วมกัน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ของหน่วยงานที่เกี่ยวข้องกับ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กระบวนการ   </a:t>
            </a:r>
            <a:b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พิจารณา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กฎหมาย</a:t>
            </a:r>
            <a:endParaRPr lang="en-US" sz="1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54940" algn="l"/>
              </a:tabLst>
            </a:pP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ศัพท์และสำนวน 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ภาษา (ไทย อังกฤษ ฝรั่งเศส และจีน) จากรัฐธรรมนูญแห่งราชอาณาจักรไทย 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/>
            </a:r>
            <a:b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พุทธศักราช 2560 ใน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ส่วนที่เกี่ยวกับวุฒิสภาตามบทเฉพาะกาล</a:t>
            </a:r>
            <a:r>
              <a:rPr lang="en-US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/>
            </a:r>
            <a:br>
              <a:rPr lang="en-US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ผู้รับผิดชอบ </a:t>
            </a:r>
            <a:r>
              <a:rPr lang="en-US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สำนักภาษาต่างประเทศ</a:t>
            </a:r>
            <a:endParaRPr lang="en-US" sz="1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54940" algn="l"/>
              </a:tabLst>
            </a:pP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การให้บริการสารสนเทศของห้องสมุดวุฒิสภา</a:t>
            </a:r>
            <a:endParaRPr lang="en-US" sz="1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54940" algn="l"/>
              </a:tabLst>
            </a:pP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	ผู้รับผิดชอบ : กลุ่มงานห้องสมุดและพิพิธภัณฑ์ สำนักวิชาการ และสำนักเทคโนโลยีสารสนเทศ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</a:t>
            </a:r>
            <a:b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การ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สื่อสาร </a:t>
            </a:r>
            <a:endParaRPr lang="en-US" sz="1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54940" algn="l"/>
              </a:tabLst>
            </a:pP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ประวัติและความเป็นมาของสมาชิกรัฐสภาของสำนักงานเลขาธิการวุฒิสภา	</a:t>
            </a:r>
            <a:endParaRPr lang="en-US" sz="1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54940" algn="l"/>
              </a:tabLst>
            </a:pPr>
            <a:r>
              <a:rPr lang="en-US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17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ผู้รับผิดชอบ </a:t>
            </a:r>
            <a:r>
              <a:rPr lang="en-US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17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สำนักบริหารงานกลาง</a:t>
            </a:r>
            <a:endParaRPr lang="en-US" sz="17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54940" algn="l"/>
              </a:tabLst>
            </a:pPr>
            <a:r>
              <a:rPr lang="th-TH" dirty="0">
                <a:latin typeface="Angsana New" panose="02020603050405020304" pitchFamily="18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endParaRPr lang="th-TH" dirty="0"/>
          </a:p>
        </p:txBody>
      </p:sp>
      <p:grpSp>
        <p:nvGrpSpPr>
          <p:cNvPr id="25" name="Google Shape;697;p37"/>
          <p:cNvGrpSpPr/>
          <p:nvPr/>
        </p:nvGrpSpPr>
        <p:grpSpPr>
          <a:xfrm rot="512094">
            <a:off x="2028800" y="1714499"/>
            <a:ext cx="606681" cy="413048"/>
            <a:chOff x="5247525" y="3007275"/>
            <a:chExt cx="517575" cy="384825"/>
          </a:xfrm>
        </p:grpSpPr>
        <p:sp>
          <p:nvSpPr>
            <p:cNvPr id="26" name="Google Shape;698;p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9;p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39536" y="1403206"/>
            <a:ext cx="4186057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คู่มือการจัดทำรายงานการพิจารณา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ศึกษาของ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คณะกรรมาธิการ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สำนักกรรมาธิการ 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สำนักกรรมาธิการ 2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สำนักกรรมาธิการ 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การพัฒนาฐานข้อมูลและแหล่งแลกเปลี่ยนเรียนรู้เพื่อสนับสนุนการดำเนินงานตาม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</a:t>
            </a:r>
            <a:b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วุฒิสภาในรูปแบบ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“Smart Law for Senate”</a:t>
            </a: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สำนักกฎหมาย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 ภาษาอังกฤษ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สำหรับการประชุมระหว่างประเทศ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สำนักภาษาต่างประเทศ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การจัดทำรายละเอียดโครงการฝึกอบรมและพัฒนาบุคลากร 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สำนักพัฒนาทรัพยากร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  <a:endPara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การเตรียมความพร้อมด้านการให้บริการด้าน</a:t>
            </a:r>
            <a:r>
              <a:rPr lang="th-TH" sz="1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เทคโนโลยีดิจิทัล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สำหรับสมาชิกวุฒิสภา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สำนักเทคโนโลยีสารสนเทศและการสื่อสาร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17. การ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จัดทำรายงานการประชุม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1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ชวเลขดิจิทัล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สำนักรายงานการประชุม</a:t>
            </a:r>
            <a:r>
              <a:rPr lang="th-TH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และชว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</a:t>
            </a:r>
            <a:endParaRPr lang="en-US" sz="1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18.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to ISO 9001 : 2015</a:t>
            </a: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สำนักการพิมพ์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19.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planning 4.0 ...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</a:t>
            </a:r>
            <a:r>
              <a:rPr lang="th-TH" sz="1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จูน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ทุกเรื่องแผน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สำนักนโยบายและแผน</a:t>
            </a:r>
            <a:r>
              <a:rPr lang="th-TH" sz="1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/>
              <a:t>แผนงานที่ </a:t>
            </a:r>
            <a:r>
              <a:rPr lang="th-TH" dirty="0" smtClean="0"/>
              <a:t>1 </a:t>
            </a:r>
            <a:r>
              <a:rPr lang="th-TH" dirty="0"/>
              <a:t>การจัดทำองค์ความรู้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293683" y="1395042"/>
            <a:ext cx="4263402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</a:t>
            </a:r>
            <a:r>
              <a:rPr lang="th-TH" sz="1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ความรู้ที่จำเป็นต่อการปฏิบัติงานของสำนักและกลุ่มตรวจสอบภายใน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เทคนิคการสอบทานการประเมินผล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กลุ่มตรวจสอบภายใน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กระบวนการเสนอความเห็นทางกฎหมาย กรณีที่มีผู้เสนอ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</a:t>
            </a:r>
            <a:b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การตราร่างพระราชบัญญัติเพื่อประกอบการพิจารณาของประธานวุฒิสภา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สำนักงานประธานวุฒิสภา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กลยุทธ์การประชาสัมพันธ์ผ่านสื่อสังคมออนไลน์ด้วยการใช้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1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เฟซบุ๊ก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(Facebook)</a:t>
            </a: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ประชาสัมพันธ์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การแต่งกายประดับเครื่องราชอิสริยาภรณ์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สำนักบริหารงานกลาง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การติดตามผลการดำเนินการ ตามการตอบกระทู้ถามของสภานิติบัญญัติแห่งชาติ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สำนักวิชาการ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เทคนิคการจัดทำกระทู้ถาม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สำนักการประชุม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การควบคุมข้อมูลข่าวสารลับในการประชุมคณะกรรมาธิการสามัญเพื่อทำหน้าที่ตรวจสอบประวัติความประพฤติ และพฤติกรรมทางจริยธรรมของบุคคลผู้ได้รับการเสนอชื่อให้ดำรงตำแหน่งตามบทบัญญัติของรัฐธรรมนูญหรือกฎหมาย</a:t>
            </a:r>
            <a:endParaRPr lang="en-US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สำนักกำกับและ</a:t>
            </a:r>
            <a:r>
              <a:rPr lang="th-TH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14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07349" y="3340054"/>
            <a:ext cx="1943331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การจัดกิจกรรมการเสริมสร้างความเข้มแข็ง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ให้กับทีมงานจัดการความรู้ (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KM Team)</a:t>
            </a:r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/>
              <a:t>แผนงานที่ </a:t>
            </a:r>
            <a:r>
              <a:rPr lang="th-TH" dirty="0" smtClean="0"/>
              <a:t>1 </a:t>
            </a:r>
            <a:r>
              <a:rPr lang="th-TH" dirty="0"/>
              <a:t>การจัดทำองค์ความรู้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207349" y="1764256"/>
            <a:ext cx="194333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จัดกิจกรรมชุมชน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นักปฏิบัติ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CoPs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58030" y="1895144"/>
            <a:ext cx="6418577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การแลกเปลี่ยนเรียนรู้ หัวข้อ เทคนิค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การทำหน้าที่เลขานุการในการพิจารณาร่าง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กฎหมาย</a:t>
            </a:r>
          </a:p>
          <a:p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โดยมีผู้บริหาร 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และบุคลากรผู้มีประสบการณ์ของหน่วยงานหลักที่เกี่ยวข้องกับกระบวนการพิจารณากฎหมาย 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(สำนัก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การประชุม สำนักกรรมาธิการ 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1 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สำนักกรรมาธิการ 2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สำนักกรรมาธิการ 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3 และ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สำนัก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กฎหมาย) 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เป็นผู้ถ่ายทอดและแลกเปลี่ยนความรู้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ให้แก่ นิติกร/วิทยากรซึ่ง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ปฏิบัติหน้าที่เกี่ยวข้องกับการทำหน้าที่ฝ่ายเลขานุการในการประชุม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พิจารณา</a:t>
            </a:r>
            <a:b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ร่าง</a:t>
            </a:r>
            <a:r>
              <a:rPr lang="th-TH" sz="15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กฎหมาย หรือการสนับสนุนงานด้านกฎหมายและวิชาการ </a:t>
            </a:r>
            <a:r>
              <a:rPr lang="th-TH" sz="15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โดยมีการจดประเด็นเพื่อถอดบทเรียนการปฏิบัติที่ดี</a:t>
            </a:r>
            <a:endParaRPr lang="th-TH" sz="1500" b="1" dirty="0"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58030" y="1395042"/>
            <a:ext cx="5460345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ถ่ายทอด แบ่งปัน และแลกเปลี่ยน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ความรู้ของผู้รับผิดชอบ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การจัดทำองค์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</a:t>
            </a:r>
          </a:p>
          <a:p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เพื่อรวบรวม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 และ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การแลกเปลี่ยนองค์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ความรู้ให้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ผู้ปฏิบัติงานนำไปใช้ในการทำงาน </a:t>
            </a:r>
            <a:endParaRPr lang="th-TH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80303" y="3316970"/>
            <a:ext cx="4815798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การศึกษาดู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งานเพื่อการเสริมสร้างความเข้มแข็งให้กับทีมงานจัดการความรู้ (</a:t>
            </a:r>
            <a:r>
              <a:rPr lang="en-US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KM Team)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เมื่อวันพุธที่ 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 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กรกฎาคม 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2562 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ณ กรมปศุสัตว์ ถนนพญาไท แขวงพญาไท เขตราชเทวี กรุงเทพมหานคร และการประชุมเชิงปฏิบัติการ เพื่อสรุปสิ่งที่ได้รับจากการศึกษาดูงาน </a:t>
            </a:r>
            <a:r>
              <a:rPr lang="en-US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/>
            </a:r>
            <a:br>
              <a:rPr lang="en-US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และข้อเสนอแนะ ปัญหาและอุปสรรค จากการศึกษาดูงาน 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ณ 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ห้องประชุมหมายเลข 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2703 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ชั้น </a:t>
            </a:r>
            <a:r>
              <a:rPr lang="th-TH" sz="1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27 </a:t>
            </a:r>
            <a:r>
              <a:rPr lang="th-TH" sz="1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อาคารสุขประพฤติ</a:t>
            </a:r>
            <a:endParaRPr lang="th-TH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3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/>
              <a:t>แผนงานที่ </a:t>
            </a:r>
            <a:r>
              <a:rPr lang="th-TH" dirty="0" smtClean="0"/>
              <a:t>1 </a:t>
            </a:r>
            <a:r>
              <a:rPr lang="th-TH" dirty="0"/>
              <a:t>การจัดทำองค์ความรู้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203612" y="2101254"/>
            <a:ext cx="21882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จัดการความรู้ของสำนักงานเลขาธิการวุฒิสภา ประจำปีงบประมาณ พ.ศ.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43199" y="1470311"/>
            <a:ext cx="51679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รางวัลชนะเลิศ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ได้แก่ 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หัวข้อ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องค์ความรู้ :  การพัฒนาฐานข้อมูลและแหล่งแลกเปลี่ยน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เรียนรู้</a:t>
            </a:r>
            <a:b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สนับสนุนการดำเนินงานตามภารกิจของวุฒิสภาในรูปแบบ 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“Smart Law for Senate”</a:t>
            </a:r>
          </a:p>
          <a:p>
            <a:pPr>
              <a:tabLst>
                <a:tab pos="180340" algn="l"/>
              </a:tabLst>
            </a:pP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จัดทำ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โดย: สำนัก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กฎหมาย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80340" algn="l"/>
              </a:tabLst>
            </a:pP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รางวัลรองชนะเลิศ อันดับที่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ได้แก่ </a:t>
            </a:r>
            <a:r>
              <a:rPr lang="th-TH" b="1" spc="-3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หัวข้อ</a:t>
            </a:r>
            <a:r>
              <a:rPr lang="th-TH" b="1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องค์ความรู้ : ภาษาอังกฤษสำหรับการประชุมระหว่างประเทศ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80340" algn="l"/>
              </a:tabLst>
            </a:pP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จัดทำ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โดย:  สำนักภาษาต่างประเทศ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80340" algn="l"/>
              </a:tabLst>
            </a:pP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รางวัลรองชนะเลิศ อันดับที่ 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ได้แก่ 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หัวข้อ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องค์ความรู้ :  คู่มือการจัดทำรายงานการพิจารณาศึกษาของคณะกรรมาธิการ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80340" algn="l"/>
              </a:tabLst>
            </a:pP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จัดทำ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โดย: สำนักกรรมาธิการ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สำนักกรรมาธิการ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และสำนักกรรมาธิการ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endParaRPr lang="en-US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80340" algn="l"/>
              </a:tabLst>
            </a:pP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รางวัลชมเชย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ได้แก่ 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หัวข้อ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ศัพท์และสำนวน 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 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ภาษา (ไทย อังกฤษ ฝรั่งเศส และจีน)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180340" algn="l"/>
              </a:tabLst>
            </a:pP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จากรัฐธรรมนูญแห่งราชอาณาจักรไทย พุทธศักราช 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2560 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ในส่วนที่เกี่ยวกับวุฒิสภาตามบทเฉพาะกาล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จัดทำ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โดย: สำนักภาษาต่างประเทศ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2723" y="3981742"/>
            <a:ext cx="6181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340" algn="l"/>
              </a:tabLst>
            </a:pP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ที่ได้รับรางวัลฯ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ได้รับ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มอบโล่ประกาศเกียรติคุณจากประธานวุฒิสภา เพื่อยกย่องเชิดชูเกียรติและเสริมสร้างขวัญ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กำลังใจ</a:t>
            </a:r>
            <a:b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การดำเนินการจัดการความรู้ในวันแห่งการเรียนรู้ (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KM </a:t>
            </a:r>
            <a:r>
              <a:rPr lang="en-US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Day)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เมื่อวัน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พฤหัสบดีที่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12 กันยายน 2562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10.30 - 11.00 นาฬิกา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ณ ห้องประชุมหมายเลข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2702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ชั้น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27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อาคารสุขประพฤติ รวมทั้ง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ถ่ายทอดและแลกเปลี่ยนองค์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ความรู้แก่บุคลากร</a:t>
            </a:r>
            <a:b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 13.00 - 16.00 นาฬิกา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ณ ศูนย์การเรียนรู้ของสำนักงานเลขาธิการวุฒิสภา ชั้น 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26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อาคารสุข</a:t>
            </a:r>
            <a:r>
              <a:rPr lang="th-TH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ประพฤติ</a:t>
            </a:r>
            <a:endParaRPr lang="en-US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72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512734" y="339752"/>
            <a:ext cx="62233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พัฒนาระบบเทคโนโลยีสารสนเทศในการ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จัดการความรู้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140991" y="551975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239353" y="2124956"/>
            <a:ext cx="149621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87960" algn="l"/>
              </a:tabLst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การปรับปรุงและพัฒนาเว็บไซต์การจัดการ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สำนักงานเลขาธิการวุฒิสภา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84811" y="1649266"/>
            <a:ext cx="434546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buFont typeface="Arial" panose="020B0604020202020204" pitchFamily="34" charset="0"/>
              <a:buChar char="•"/>
              <a:tabLst>
                <a:tab pos="382905" algn="l"/>
              </a:tabLst>
            </a:pP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รวบรวม</a:t>
            </a:r>
            <a:r>
              <a:rPr lang="th-TH" sz="15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ข้อมูลของการจัดการความรู้สำหรับนำเข้าเว็บไซต์ </a:t>
            </a:r>
            <a:endParaRPr lang="th-TH" sz="15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indent="-285750">
              <a:buFont typeface="Arial" panose="020B0604020202020204" pitchFamily="34" charset="0"/>
              <a:buChar char="•"/>
              <a:tabLst>
                <a:tab pos="382905" algn="l"/>
              </a:tabLst>
            </a:pP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กำหนด</a:t>
            </a:r>
            <a:r>
              <a:rPr lang="th-TH" sz="15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รายละเอียดของ</a:t>
            </a: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ข้อมูลสำหรับ</a:t>
            </a:r>
            <a:r>
              <a:rPr lang="th-TH" sz="15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จัดสร้างเมนูใน</a:t>
            </a: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เว็บไซต์</a:t>
            </a:r>
          </a:p>
          <a:p>
            <a:pPr marL="742950" indent="-285750">
              <a:buFont typeface="Arial" panose="020B0604020202020204" pitchFamily="34" charset="0"/>
              <a:buChar char="•"/>
              <a:tabLst>
                <a:tab pos="382905" algn="l"/>
              </a:tabLst>
            </a:pP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วิเคราะห์</a:t>
            </a:r>
            <a:r>
              <a:rPr lang="th-TH" sz="15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และออกแบบ</a:t>
            </a:r>
            <a:r>
              <a:rPr lang="th-TH" sz="1500" b="1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เว็บไซต์การจัดการความรู้ของสำนักงานเลขาธิการวุฒิสภา</a:t>
            </a:r>
            <a:r>
              <a:rPr lang="th-TH" sz="15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ให้มีความครบถ้วน ครอบคลุม ถูกต้อง ทันสมัย และ</a:t>
            </a: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น่าสนใจ</a:t>
            </a:r>
          </a:p>
          <a:p>
            <a:pPr marL="742950" indent="-285750">
              <a:buFont typeface="Arial" panose="020B0604020202020204" pitchFamily="34" charset="0"/>
              <a:buChar char="•"/>
              <a:tabLst>
                <a:tab pos="382905" algn="l"/>
              </a:tabLst>
            </a:pP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</a:t>
            </a:r>
            <a:r>
              <a:rPr lang="th-TH" sz="15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เว็บไซต์ให้สามารถเข้าถึงได้ทุก</a:t>
            </a:r>
            <a:r>
              <a:rPr lang="th-TH" sz="15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อุปกรณ์</a:t>
            </a:r>
            <a:r>
              <a:rPr lang="en-US" sz="1500" b="1" dirty="0" smtClean="0">
                <a:solidFill>
                  <a:srgbClr val="D76B13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hlinkClick r:id="rId3"/>
              </a:rPr>
              <a:t>https://www.senate.go.th/view/49/KM/TH-TH</a:t>
            </a:r>
            <a:endParaRPr lang="en-US" sz="1500" b="1" dirty="0" smtClean="0">
              <a:solidFill>
                <a:srgbClr val="D76B13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742950" indent="-285750">
              <a:buFont typeface="Arial" panose="020B0604020202020204" pitchFamily="34" charset="0"/>
              <a:buChar char="•"/>
              <a:tabLst>
                <a:tab pos="382905" algn="l"/>
              </a:tabLst>
            </a:pP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เอกสารองค์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ความรู้ในเว็บไซต์ เพื่อ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จัดเก็บเป็น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</a:t>
            </a:r>
            <a:b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ขององค์กร เผยแพร่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ให้บุคลากร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ได้เรียนรู้และนำไปใช้ในการทำงาน</a:t>
            </a:r>
          </a:p>
          <a:p>
            <a:pPr marL="742950" indent="-285750">
              <a:buFont typeface="Arial" panose="020B0604020202020204" pitchFamily="34" charset="0"/>
              <a:buChar char="•"/>
              <a:tabLst>
                <a:tab pos="382905" algn="l"/>
              </a:tabLst>
            </a:pP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จัดรูปแบบ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การเผยแพร่ในเว็บไซต์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จัดทำชั้นหนังสือ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 (</a:t>
            </a:r>
            <a:r>
              <a:rPr lang="en-US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</a:t>
            </a:r>
            <a:r>
              <a:rPr lang="en-US" sz="15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BookShelf</a:t>
            </a:r>
            <a:r>
              <a:rPr lang="en-US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เพื่อสะดวกในการดาวน์โหลด</a:t>
            </a:r>
            <a:b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และนำเสนอ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ความรู้ให้น่าสนใจมาก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ยิ่งขึ้น</a:t>
            </a:r>
          </a:p>
          <a:p>
            <a:pPr marL="457200">
              <a:tabLst>
                <a:tab pos="382905" algn="l"/>
              </a:tabLst>
            </a:pPr>
            <a:endParaRPr lang="th-TH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box-k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00" y="771972"/>
            <a:ext cx="1203750" cy="105830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691;p37"/>
          <p:cNvSpPr/>
          <p:nvPr/>
        </p:nvSpPr>
        <p:spPr>
          <a:xfrm>
            <a:off x="772153" y="3837715"/>
            <a:ext cx="302583" cy="482737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692;p37"/>
          <p:cNvSpPr/>
          <p:nvPr/>
        </p:nvSpPr>
        <p:spPr>
          <a:xfrm>
            <a:off x="426966" y="3837715"/>
            <a:ext cx="224182" cy="482737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693;p37"/>
          <p:cNvGrpSpPr/>
          <p:nvPr/>
        </p:nvGrpSpPr>
        <p:grpSpPr>
          <a:xfrm>
            <a:off x="1191921" y="3872149"/>
            <a:ext cx="349624" cy="411650"/>
            <a:chOff x="2583100" y="2973775"/>
            <a:chExt cx="461550" cy="437200"/>
          </a:xfrm>
        </p:grpSpPr>
        <p:sp>
          <p:nvSpPr>
            <p:cNvPr id="31" name="Google Shape;694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5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t="8976" r="16002" b="12117"/>
          <a:stretch/>
        </p:blipFill>
        <p:spPr bwMode="auto">
          <a:xfrm>
            <a:off x="5979481" y="2048284"/>
            <a:ext cx="2780798" cy="24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แผนงานที่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การสื่อสารและประชาสัมพันธ์การจัดการความรู้</a:t>
            </a:r>
            <a:endParaRPr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2296911"/>
            <a:ext cx="1921313" cy="1040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การประชาสัมพันธ์เกี่ยวกับการจัดการความรู้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อย่างต่อเนื่อง</a:t>
            </a:r>
            <a:endParaRPr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2831362" y="1436360"/>
            <a:ext cx="607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4940" algn="l"/>
              </a:tabLst>
            </a:pPr>
            <a:r>
              <a:rPr lang="th-TH" dirty="0">
                <a:latin typeface="Angsana New" panose="02020603050405020304" pitchFamily="18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	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84179" y="1460299"/>
            <a:ext cx="65232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มีการประชาสัมพันธ์การดำเนินการจัดการ</a:t>
            </a:r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 ดังนี้ 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เว็บไซต์การจัดการความรู้ของสำนักงานเลขาธิการวุฒิสภา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ไลน์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แอด (</a:t>
            </a:r>
            <a:r>
              <a:rPr 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Line@) “Secretariat - Senate” 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ของสำนักงาน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เลขาธิการวุฒิสภา สัปดาห์ละ 2 ครั้ง ทุกวันพฤหัสบดี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และวันศุกร์</a:t>
            </a:r>
          </a:p>
          <a:p>
            <a:pPr>
              <a:spcBef>
                <a:spcPts val="600"/>
              </a:spcBef>
            </a:pP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การถ่ายทอดสด </a:t>
            </a:r>
            <a:r>
              <a:rPr 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Facebook Live 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บน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แอพพลิเคชั่น</a:t>
            </a:r>
            <a:r>
              <a:rPr lang="en-US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err="1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facebook</a:t>
            </a:r>
            <a:r>
              <a:rPr lang="en-US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ชื่อ </a:t>
            </a:r>
            <a:r>
              <a:rPr 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สำนักงานเลขาธิการวุฒิสภาองค์กรแห่งความสุข</a:t>
            </a:r>
            <a:r>
              <a:rPr 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”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สัปดาห์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ละ 1 ครั้ง ทุกวันศุกร์ เวลา 11.00 นาฬิกา 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โดย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เป็นการให้สำนัก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/กลุ่ม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ที่จัดทำองค์ความรู้ ได้นำองค์ความรู้ที่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</a:t>
            </a:r>
            <a:b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ใน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ปีที่ผ่าน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มามา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ถ่ายทอดและแลกเปลี่ยนให้แก่บุคลากรของสำนักงานฯ ซึ่งได้มีการดำเนินการไปแล้วทั้งสิ้น 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17 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ครั้ง</a:t>
            </a:r>
            <a:endParaRPr lang="en-US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tabLst>
                <a:tab pos="90488" algn="l"/>
              </a:tabLst>
            </a:pP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ดำเนินการจัดกิจกรรมวันแห่งการเรียนรู้ (</a:t>
            </a:r>
            <a:r>
              <a:rPr 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KM day) 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วันที่ 12 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กันยายน 2562 ณ ศูนย์การเรียนรู้ของสำนักงาน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เลขาธิการ</a:t>
            </a:r>
            <a:b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วุฒิสภา 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บริเวณห้องสมุด ชั้น 26 อาคารสุขประพฤติ โดยมี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กิจกรรม</a:t>
            </a:r>
          </a:p>
          <a:p>
            <a:pPr marL="285750" indent="-15875">
              <a:buFont typeface="Arial" panose="020B0604020202020204" pitchFamily="34" charset="0"/>
              <a:buChar char="•"/>
              <a:tabLst>
                <a:tab pos="90488" algn="l"/>
                <a:tab pos="449263" algn="l"/>
              </a:tabLst>
            </a:pP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การมอบรางวัล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ความรู้ มอบ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เกียรติบัตร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สำหรับผู้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ถ่ายทอดองค์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ความรู้และ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จดประเด็น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แลกเปลี่ยนความรู้ </a:t>
            </a:r>
          </a:p>
          <a:p>
            <a:pPr marL="285750" indent="-15875">
              <a:buFont typeface="Arial" panose="020B0604020202020204" pitchFamily="34" charset="0"/>
              <a:buChar char="•"/>
              <a:tabLst>
                <a:tab pos="90488" algn="l"/>
                <a:tab pos="449263" algn="l"/>
              </a:tabLst>
            </a:pP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การ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ถ่ายทอดองค์ความรู้ </a:t>
            </a:r>
            <a:r>
              <a:rPr 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จากรุ่น สู่รุ่น</a:t>
            </a:r>
            <a:r>
              <a:rPr lang="en-US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”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โดยผู้บริหารที่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เกษียณอายุราชการในปีงบประมาณ พ.ศ. 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2562 ได้แก่</a:t>
            </a:r>
            <a:b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นางสาว</a:t>
            </a:r>
            <a:r>
              <a:rPr lang="th-TH" b="1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สุภางค์จิตต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ไตรเพทพิสัย  รองเลขาธิการ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วุฒิสภา และ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นางวัชรี  </a:t>
            </a:r>
            <a:r>
              <a:rPr lang="th-TH" b="1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สินธ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วา</a:t>
            </a:r>
            <a:r>
              <a:rPr lang="th-TH" b="1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นุวัฒน์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ที่ปรึกษาด้านระบบงานนิติ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บัญญัติ</a:t>
            </a:r>
          </a:p>
          <a:p>
            <a:pPr marL="285750" indent="-15875">
              <a:buFont typeface="Arial" panose="020B0604020202020204" pitchFamily="34" charset="0"/>
              <a:buChar char="•"/>
              <a:tabLst>
                <a:tab pos="90488" algn="l"/>
                <a:tab pos="449263" algn="l"/>
              </a:tabLst>
            </a:pP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การ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ถ่ายทอดและแลกเปลี่ยนองค์ความรู้ของสำนักที่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ได้รับรางวัล</a:t>
            </a:r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</a:t>
            </a:r>
            <a:r>
              <a:rPr lang="th-TH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ความรู้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36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แผนงานที่ 4 การติดตามประเมินผลการจัดการความรู้</a:t>
            </a:r>
            <a:endParaRPr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1100624" y="1424147"/>
            <a:ext cx="667177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ติดตามความก้าวหน้าในการ</a:t>
            </a:r>
            <a:r>
              <a:rPr lang="th-TH" sz="1800" b="1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ดำเนินการตามแผนปฏิบัติการ 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โดยคณะอนุกรรมการขับเคลื่อนฯ</a:t>
            </a:r>
            <a:b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ติดตาม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คืบหน้า ให้คำปรึกษาและข้อเสนอแนะในการ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จัดทำองค์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 และกิจกรรม</a:t>
            </a:r>
            <a:b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ตามแผนงานที่กำหนด อย่างต่อเนื่องเป็น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ระยะๆ รวมถึงการเก็บข้อมูลหลักฐานการดำเนิน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</a:t>
            </a:r>
            <a:b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แต่ละขั้นตอนของการจัดการความรู้</a:t>
            </a:r>
            <a:endParaRPr lang="en-US" sz="1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Bef>
                <a:spcPts val="600"/>
              </a:spcBef>
            </a:pPr>
            <a:r>
              <a:rPr lang="th-TH" sz="1800" b="1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1800" b="1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ประเมินผลการนำองค์ความรู้ที่ดำเนินการไปใช้</a:t>
            </a:r>
            <a:r>
              <a:rPr lang="th-TH" sz="1800" b="1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ประโยชน์ 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โดยผู้รับผิดชอบ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องค์ความรู้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วิเคราะห์ประโยชน์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ขององค์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 และ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ปัญหา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อุปสรรคจากการดำเนินการ</a:t>
            </a:r>
            <a:endParaRPr lang="en-US" sz="1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Bef>
                <a:spcPts val="600"/>
              </a:spcBef>
            </a:pPr>
            <a:r>
              <a:rPr lang="th-TH" sz="1800" b="1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1800" b="1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ประเมินผลสัมฤทธิ์การ</a:t>
            </a:r>
            <a:r>
              <a:rPr lang="th-TH" sz="1800" b="1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จัดการความรู้ </a:t>
            </a:r>
            <a:r>
              <a:rPr lang="th-TH" sz="18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โดยฝ่าย</a:t>
            </a:r>
            <a:r>
              <a:rPr lang="th-TH" sz="1800" dirty="0"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เลขานุการคณะกรรมการฯ รวบรวมและประมวลผลข้อมูลจากการติดตามและประเมินผลการนำองค์ความรู้ที่ดำเนินการไปใช้ประโยชน์ รวมทั้ง ความสำเร็จของการดำเนิน กิจกรรมตามแผนปฏิบัติการ เพื่อจัดทำรายงานผลสัมฤทธิ์การจัดการความรู้ เสนอประธานคณะกรรมการจัดการความรู้ฯ และเลขาธิการวุฒิสภา พิจารณาให้ความเห็นชอบ</a:t>
            </a:r>
            <a:endParaRPr lang="en-US" sz="1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Bef>
                <a:spcPts val="600"/>
              </a:spcBef>
            </a:pPr>
            <a:r>
              <a:rPr lang="th-TH" sz="18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4. </a:t>
            </a:r>
            <a:r>
              <a:rPr lang="th-TH" sz="18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เผยแพร่รายงานผลสัมฤทธิ์ให้บุคลากรทราบ</a:t>
            </a:r>
            <a:endParaRPr lang="th-TH" sz="1800" b="1" dirty="0"/>
          </a:p>
        </p:txBody>
      </p:sp>
    </p:spTree>
    <p:extLst>
      <p:ext uri="{BB962C8B-B14F-4D97-AF65-F5344CB8AC3E}">
        <p14:creationId xmlns:p14="http://schemas.microsoft.com/office/powerpoint/2010/main" val="592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2927</Words>
  <Application>Microsoft Office PowerPoint</Application>
  <PresentationFormat>นำเสนอทางหน้าจอ (16:9)</PresentationFormat>
  <Paragraphs>394</Paragraphs>
  <Slides>27</Slides>
  <Notes>24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43" baseType="lpstr">
      <vt:lpstr>Angsana New</vt:lpstr>
      <vt:lpstr>Wingdings</vt:lpstr>
      <vt:lpstr>Cordia New</vt:lpstr>
      <vt:lpstr>Roboto Condensed Light</vt:lpstr>
      <vt:lpstr>Arvo</vt:lpstr>
      <vt:lpstr>Roboto Condensed</vt:lpstr>
      <vt:lpstr>Calibri Light</vt:lpstr>
      <vt:lpstr>TH SarabunPSK</vt:lpstr>
      <vt:lpstr>Calibri</vt:lpstr>
      <vt:lpstr>Arial</vt:lpstr>
      <vt:lpstr>Times New Roman</vt:lpstr>
      <vt:lpstr>TH SarabunIT๙</vt:lpstr>
      <vt:lpstr>SimSun</vt:lpstr>
      <vt:lpstr>AngsanaNew</vt:lpstr>
      <vt:lpstr>Salerio template</vt:lpstr>
      <vt:lpstr>Office Theme</vt:lpstr>
      <vt:lpstr>การประชุมคณะกรรมการจัดการความรู้ ของสำนักงานเลขาธิการวุฒิสภา ครั้งที่ 1 / 2562</vt:lpstr>
      <vt:lpstr>ผลสัมฤทธิ์การจัดการความรู้ ประจำปีงบประมาณ พ.ศ. 2562</vt:lpstr>
      <vt:lpstr>แผนงานที่ 1 การจัดทำองค์ความรู้</vt:lpstr>
      <vt:lpstr>แผนงานที่ 1 การจัดทำองค์ความรู้</vt:lpstr>
      <vt:lpstr>แผนงานที่ 1 การจัดทำองค์ความรู้</vt:lpstr>
      <vt:lpstr>แผนงานที่ 1 การจัดทำองค์ความรู้</vt:lpstr>
      <vt:lpstr>แผนงานที่ 2 การพัฒนาระบบเทคโนโลยีสารสนเทศในการสนับสนุนการจัดการความรู้</vt:lpstr>
      <vt:lpstr>แผนงานที่ 3 การสื่อสารและประชาสัมพันธ์การจัดการความรู้</vt:lpstr>
      <vt:lpstr>แผนงานที่ 4 การติดตามประเมินผลการจัดการความรู้</vt:lpstr>
      <vt:lpstr>สรุปผลสัมฤทธิ์การจัดการความรู้ ประจำปีงบประมาณ พ.ศ. 2562</vt:lpstr>
      <vt:lpstr>งานนำเสนอ PowerPoint</vt:lpstr>
      <vt:lpstr>งานนำเสนอ PowerPoint</vt:lpstr>
      <vt:lpstr>พิจารณาแนวทางการจัดการความรู้ ของสำนักงานเลขาธิการวุฒิสภา ประจำปีงบประมาณ พ.ศ. 2563</vt:lpstr>
      <vt:lpstr>เป้าหมายและจุดประสงค์ของการจัดการความรู้ (KM)</vt:lpstr>
      <vt:lpstr>ข้อมูลการวิเคราะห์กำหนดแนวทางดำเนินงาน/การกำหนดองค์ความรู้ ที่นำมาจัดการความรู้</vt:lpstr>
      <vt:lpstr>งานนำเสนอ PowerPoint</vt:lpstr>
      <vt:lpstr>งานนำเสนอ PowerPoint</vt:lpstr>
      <vt:lpstr>งานนำเสนอ PowerPoint</vt:lpstr>
      <vt:lpstr>แนวทางการดำเนินการตามเกณฑ์ PMQA 4.0 ของสำนักงานเลขาธิการวุฒิสภา ประจำปีงบประมาณ พ.ศ. 2563</vt:lpstr>
      <vt:lpstr>ผลการดำเนินการตามเกณฑ์คุณภาพการบริหารจัดการภาครัฐสู่ระบบราชการ 4.0 (PMQA 4.0) ของสำนักงานเลขาธิการวุฒิสภา ประจำปีงบประมาณ พ.ศ. 2562 หมวด 4 การวัด การวิเคราะห์ และการจัดการความรู้ </vt:lpstr>
      <vt:lpstr>สรุปผลสำรวจความพึงพอใจและความคาดหวังของผู้รับบริการตามแผนยุทธศาสตร์สำนักงานเลขาธิการวุฒิสภา ฉบับที่ 4 (พ.ศ. 2560 – 2564) ประจำปีงบประมาณ พ.ศ. 2562</vt:lpstr>
      <vt:lpstr>สรุปผลสำรวจความพึงพอใจและความคาดหวังของผู้รับบริการตามแผนยุทธศาสตร์สำนักงานเลขาธิการวุฒิสภา ฉบับที่ 4 (พ.ศ. 2560 – 2564) ประจำปีงบประมาณ พ.ศ.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job_HR</dc:creator>
  <cp:lastModifiedBy>job_HR</cp:lastModifiedBy>
  <cp:revision>108</cp:revision>
  <dcterms:modified xsi:type="dcterms:W3CDTF">2019-11-11T10:06:38Z</dcterms:modified>
</cp:coreProperties>
</file>