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1395" r:id="rId3"/>
    <p:sldId id="1396" r:id="rId4"/>
    <p:sldId id="1378" r:id="rId5"/>
    <p:sldId id="1379" r:id="rId6"/>
    <p:sldId id="1381" r:id="rId7"/>
    <p:sldId id="1397" r:id="rId8"/>
    <p:sldId id="330" r:id="rId9"/>
    <p:sldId id="332" r:id="rId10"/>
    <p:sldId id="273" r:id="rId11"/>
    <p:sldId id="274" r:id="rId12"/>
    <p:sldId id="275" r:id="rId13"/>
    <p:sldId id="276" r:id="rId14"/>
    <p:sldId id="277" r:id="rId15"/>
    <p:sldId id="1398" r:id="rId16"/>
    <p:sldId id="1401" r:id="rId17"/>
    <p:sldId id="1399" r:id="rId18"/>
    <p:sldId id="1363" r:id="rId19"/>
    <p:sldId id="1416" r:id="rId20"/>
    <p:sldId id="1428" r:id="rId21"/>
    <p:sldId id="1415" r:id="rId22"/>
    <p:sldId id="1404" r:id="rId23"/>
    <p:sldId id="1425" r:id="rId24"/>
    <p:sldId id="1427" r:id="rId25"/>
    <p:sldId id="1418" r:id="rId26"/>
    <p:sldId id="1419" r:id="rId27"/>
    <p:sldId id="1420" r:id="rId28"/>
    <p:sldId id="1421" r:id="rId29"/>
    <p:sldId id="1422" r:id="rId30"/>
    <p:sldId id="1423" r:id="rId31"/>
    <p:sldId id="1403" r:id="rId32"/>
    <p:sldId id="1410" r:id="rId33"/>
    <p:sldId id="1411" r:id="rId34"/>
    <p:sldId id="1409" r:id="rId35"/>
    <p:sldId id="1208" r:id="rId36"/>
    <p:sldId id="1210" r:id="rId37"/>
    <p:sldId id="1207" r:id="rId38"/>
    <p:sldId id="1353" r:id="rId39"/>
    <p:sldId id="294" r:id="rId40"/>
    <p:sldId id="295" r:id="rId41"/>
    <p:sldId id="1426" r:id="rId42"/>
    <p:sldId id="1407" r:id="rId43"/>
  </p:sldIdLst>
  <p:sldSz cx="9144000" cy="6858000" type="screen4x3"/>
  <p:notesSz cx="6797675" cy="9926638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0000"/>
    <a:srgbClr val="FC2837"/>
    <a:srgbClr val="E1F1E3"/>
    <a:srgbClr val="FED2D5"/>
    <a:srgbClr val="D60093"/>
    <a:srgbClr val="212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B1F8C-E6B1-A543-8EF0-D78423B2D8D2}" type="doc">
      <dgm:prSet loTypeId="urn:microsoft.com/office/officeart/2008/layout/PictureStrips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275D3A-35E8-AD4C-88A0-B0B1BACD82B0}">
      <dgm:prSet custT="1"/>
      <dgm:spPr/>
      <dgm:t>
        <a:bodyPr/>
        <a:lstStyle/>
        <a:p>
          <a:pPr rtl="0"/>
          <a:r>
            <a:rPr lang="en-US" sz="1800" b="1" dirty="0"/>
            <a:t>World Economic Forum EOS</a:t>
          </a:r>
        </a:p>
      </dgm:t>
    </dgm:pt>
    <dgm:pt modelId="{2C0D8745-BD93-E94D-907B-056B3A528982}" type="parTrans" cxnId="{719EE735-81B0-734E-8926-F2DDA887B889}">
      <dgm:prSet/>
      <dgm:spPr/>
      <dgm:t>
        <a:bodyPr/>
        <a:lstStyle/>
        <a:p>
          <a:endParaRPr lang="en-US"/>
        </a:p>
      </dgm:t>
    </dgm:pt>
    <dgm:pt modelId="{E80AD36A-C052-3C41-9B01-B6CC3A151CAB}" type="sibTrans" cxnId="{719EE735-81B0-734E-8926-F2DDA887B889}">
      <dgm:prSet/>
      <dgm:spPr/>
      <dgm:t>
        <a:bodyPr/>
        <a:lstStyle/>
        <a:p>
          <a:endParaRPr lang="en-US"/>
        </a:p>
      </dgm:t>
    </dgm:pt>
    <dgm:pt modelId="{423E40A9-E102-E345-BB62-D31A5E7F6F59}">
      <dgm:prSet custT="1"/>
      <dgm:spPr/>
      <dgm:t>
        <a:bodyPr/>
        <a:lstStyle/>
        <a:p>
          <a:pPr rtl="0"/>
          <a:r>
            <a:rPr lang="en-US" sz="1800" b="1" dirty="0"/>
            <a:t>Bertelsmann Foundation TI</a:t>
          </a:r>
        </a:p>
      </dgm:t>
    </dgm:pt>
    <dgm:pt modelId="{13CC8C82-0F17-0843-B914-855448E97D3F}" type="parTrans" cxnId="{00256E07-B344-7D4F-9B69-46D0A1E666BC}">
      <dgm:prSet/>
      <dgm:spPr/>
      <dgm:t>
        <a:bodyPr/>
        <a:lstStyle/>
        <a:p>
          <a:endParaRPr lang="en-US"/>
        </a:p>
      </dgm:t>
    </dgm:pt>
    <dgm:pt modelId="{78A2D6E4-7C63-264B-90B6-D2B4F98C5458}" type="sibTrans" cxnId="{00256E07-B344-7D4F-9B69-46D0A1E666BC}">
      <dgm:prSet/>
      <dgm:spPr/>
      <dgm:t>
        <a:bodyPr/>
        <a:lstStyle/>
        <a:p>
          <a:endParaRPr lang="en-US"/>
        </a:p>
      </dgm:t>
    </dgm:pt>
    <dgm:pt modelId="{DF275D96-C245-594E-8E5E-80E98A5E3AAA}">
      <dgm:prSet custT="1"/>
      <dgm:spPr/>
      <dgm:t>
        <a:bodyPr/>
        <a:lstStyle/>
        <a:p>
          <a:pPr rtl="0"/>
          <a:r>
            <a:rPr lang="en-US" sz="1800" b="1" dirty="0"/>
            <a:t>IMD World Competitiveness Yearbook</a:t>
          </a:r>
        </a:p>
      </dgm:t>
    </dgm:pt>
    <dgm:pt modelId="{4AD011C6-29DA-A14E-B0A5-705CC1DB2646}" type="parTrans" cxnId="{C42508E8-25F4-7748-8E69-B7DF5BB9A409}">
      <dgm:prSet/>
      <dgm:spPr/>
      <dgm:t>
        <a:bodyPr/>
        <a:lstStyle/>
        <a:p>
          <a:endParaRPr lang="en-US"/>
        </a:p>
      </dgm:t>
    </dgm:pt>
    <dgm:pt modelId="{1094631E-0CDF-B94C-ACCA-376A76F43CB2}" type="sibTrans" cxnId="{C42508E8-25F4-7748-8E69-B7DF5BB9A409}">
      <dgm:prSet/>
      <dgm:spPr/>
      <dgm:t>
        <a:bodyPr/>
        <a:lstStyle/>
        <a:p>
          <a:endParaRPr lang="en-US"/>
        </a:p>
      </dgm:t>
    </dgm:pt>
    <dgm:pt modelId="{2BDC0CAF-E709-454D-8303-060084883711}">
      <dgm:prSet/>
      <dgm:spPr/>
      <dgm:t>
        <a:bodyPr/>
        <a:lstStyle/>
        <a:p>
          <a:pPr rtl="0"/>
          <a:r>
            <a:rPr lang="en-US" b="1" dirty="0"/>
            <a:t>World Justice Project ROL</a:t>
          </a:r>
        </a:p>
      </dgm:t>
    </dgm:pt>
    <dgm:pt modelId="{63D76750-711F-5049-BDE0-F88715EDBC4A}" type="parTrans" cxnId="{DF16CB71-F273-314F-AADA-5EF9D1C00C66}">
      <dgm:prSet/>
      <dgm:spPr/>
      <dgm:t>
        <a:bodyPr/>
        <a:lstStyle/>
        <a:p>
          <a:endParaRPr lang="en-US"/>
        </a:p>
      </dgm:t>
    </dgm:pt>
    <dgm:pt modelId="{17BDD729-0F01-0F4E-B798-684A1CC6ED8E}" type="sibTrans" cxnId="{DF16CB71-F273-314F-AADA-5EF9D1C00C66}">
      <dgm:prSet/>
      <dgm:spPr/>
      <dgm:t>
        <a:bodyPr/>
        <a:lstStyle/>
        <a:p>
          <a:endParaRPr lang="en-US"/>
        </a:p>
      </dgm:t>
    </dgm:pt>
    <dgm:pt modelId="{061BB00B-6D6B-C24E-B72D-B439C87325A6}">
      <dgm:prSet/>
      <dgm:spPr/>
      <dgm:t>
        <a:bodyPr/>
        <a:lstStyle/>
        <a:p>
          <a:pPr rtl="0"/>
          <a:r>
            <a:rPr lang="en-US" b="1" dirty="0"/>
            <a:t>PRS International Country Risk Guide</a:t>
          </a:r>
        </a:p>
      </dgm:t>
    </dgm:pt>
    <dgm:pt modelId="{C6672138-9241-D34E-B119-4C69ADCC7C96}" type="parTrans" cxnId="{E6493EEB-8BFE-2E45-A249-1E4D9CEB6247}">
      <dgm:prSet/>
      <dgm:spPr/>
      <dgm:t>
        <a:bodyPr/>
        <a:lstStyle/>
        <a:p>
          <a:endParaRPr lang="en-US"/>
        </a:p>
      </dgm:t>
    </dgm:pt>
    <dgm:pt modelId="{44699E69-CC18-D44B-BBA2-A70985BB5653}" type="sibTrans" cxnId="{E6493EEB-8BFE-2E45-A249-1E4D9CEB6247}">
      <dgm:prSet/>
      <dgm:spPr/>
      <dgm:t>
        <a:bodyPr/>
        <a:lstStyle/>
        <a:p>
          <a:endParaRPr lang="en-US"/>
        </a:p>
      </dgm:t>
    </dgm:pt>
    <dgm:pt modelId="{1BAE8E76-C094-F04E-82A0-1FF50A5E4FBC}">
      <dgm:prSet/>
      <dgm:spPr/>
      <dgm:t>
        <a:bodyPr/>
        <a:lstStyle/>
        <a:p>
          <a:pPr rtl="0"/>
          <a:r>
            <a:rPr lang="en-US" b="1" dirty="0"/>
            <a:t>Economist Intelligence Unit</a:t>
          </a:r>
        </a:p>
      </dgm:t>
    </dgm:pt>
    <dgm:pt modelId="{30CA7655-A743-534C-A80C-9D57E755B84B}" type="parTrans" cxnId="{AE378E18-17F2-DF4E-A8D1-9D099FC639C9}">
      <dgm:prSet/>
      <dgm:spPr/>
      <dgm:t>
        <a:bodyPr/>
        <a:lstStyle/>
        <a:p>
          <a:endParaRPr lang="en-US"/>
        </a:p>
      </dgm:t>
    </dgm:pt>
    <dgm:pt modelId="{ADB9D4E8-7FC2-3944-9380-0D43845FF1C4}" type="sibTrans" cxnId="{AE378E18-17F2-DF4E-A8D1-9D099FC639C9}">
      <dgm:prSet/>
      <dgm:spPr/>
      <dgm:t>
        <a:bodyPr/>
        <a:lstStyle/>
        <a:p>
          <a:endParaRPr lang="en-US"/>
        </a:p>
      </dgm:t>
    </dgm:pt>
    <dgm:pt modelId="{4AA309AE-4E3C-8F42-898F-43865FEA8550}">
      <dgm:prSet/>
      <dgm:spPr/>
      <dgm:t>
        <a:bodyPr/>
        <a:lstStyle/>
        <a:p>
          <a:pPr rtl="0"/>
          <a:r>
            <a:rPr lang="en-US" b="1" dirty="0"/>
            <a:t>IHS Global Insight </a:t>
          </a:r>
        </a:p>
      </dgm:t>
    </dgm:pt>
    <dgm:pt modelId="{7CC8D761-D39C-7745-804F-5EF9F0334C39}" type="parTrans" cxnId="{F8346225-20E6-004D-9ABC-6F819806E214}">
      <dgm:prSet/>
      <dgm:spPr/>
      <dgm:t>
        <a:bodyPr/>
        <a:lstStyle/>
        <a:p>
          <a:endParaRPr lang="en-US"/>
        </a:p>
      </dgm:t>
    </dgm:pt>
    <dgm:pt modelId="{352DE68B-4CB4-BA46-A789-63A5F738C200}" type="sibTrans" cxnId="{F8346225-20E6-004D-9ABC-6F819806E214}">
      <dgm:prSet/>
      <dgm:spPr/>
      <dgm:t>
        <a:bodyPr/>
        <a:lstStyle/>
        <a:p>
          <a:endParaRPr lang="en-US"/>
        </a:p>
      </dgm:t>
    </dgm:pt>
    <dgm:pt modelId="{B76A9418-5154-0844-91A1-5AEBC5384DD8}">
      <dgm:prSet/>
      <dgm:spPr/>
      <dgm:t>
        <a:bodyPr/>
        <a:lstStyle/>
        <a:p>
          <a:pPr rtl="0"/>
          <a:r>
            <a:rPr lang="en-US" b="1" dirty="0"/>
            <a:t>PERC Asia Risk Guide </a:t>
          </a:r>
        </a:p>
      </dgm:t>
    </dgm:pt>
    <dgm:pt modelId="{B967FD45-7143-3742-AC83-77CD380C01EF}" type="parTrans" cxnId="{72C86E9A-271B-7B45-A699-551496B55FEC}">
      <dgm:prSet/>
      <dgm:spPr/>
      <dgm:t>
        <a:bodyPr/>
        <a:lstStyle/>
        <a:p>
          <a:endParaRPr lang="en-US"/>
        </a:p>
      </dgm:t>
    </dgm:pt>
    <dgm:pt modelId="{DD2EA18D-038C-ED43-ADAE-FC43579E9AF7}" type="sibTrans" cxnId="{72C86E9A-271B-7B45-A699-551496B55FEC}">
      <dgm:prSet/>
      <dgm:spPr/>
      <dgm:t>
        <a:bodyPr/>
        <a:lstStyle/>
        <a:p>
          <a:endParaRPr lang="en-US"/>
        </a:p>
      </dgm:t>
    </dgm:pt>
    <dgm:pt modelId="{E64B45CC-4F58-0944-A7C8-5E6B5F9BA32B}" type="pres">
      <dgm:prSet presAssocID="{A69B1F8C-E6B1-A543-8EF0-D78423B2D8D2}" presName="Name0" presStyleCnt="0">
        <dgm:presLayoutVars>
          <dgm:dir/>
          <dgm:resizeHandles val="exact"/>
        </dgm:presLayoutVars>
      </dgm:prSet>
      <dgm:spPr/>
    </dgm:pt>
    <dgm:pt modelId="{6D0974C4-0149-FF42-8993-7A89C2AD148A}" type="pres">
      <dgm:prSet presAssocID="{F8275D3A-35E8-AD4C-88A0-B0B1BACD82B0}" presName="composite" presStyleCnt="0"/>
      <dgm:spPr/>
    </dgm:pt>
    <dgm:pt modelId="{2FFD2910-0EE0-234F-B9FC-4758E11AA1B1}" type="pres">
      <dgm:prSet presAssocID="{F8275D3A-35E8-AD4C-88A0-B0B1BACD82B0}" presName="rect1" presStyleLbl="trAlignAcc1" presStyleIdx="0" presStyleCnt="8">
        <dgm:presLayoutVars>
          <dgm:bulletEnabled val="1"/>
        </dgm:presLayoutVars>
      </dgm:prSet>
      <dgm:spPr/>
    </dgm:pt>
    <dgm:pt modelId="{427BD5CF-31EE-174E-AAD0-4F49B9D6627C}" type="pres">
      <dgm:prSet presAssocID="{F8275D3A-35E8-AD4C-88A0-B0B1BACD82B0}" presName="rect2" presStyleLbl="fgImgPlace1" presStyleIdx="0" presStyleCnt="8"/>
      <dgm:spPr/>
    </dgm:pt>
    <dgm:pt modelId="{E9AE9FDB-6889-C34A-8B78-2F382D42FC3F}" type="pres">
      <dgm:prSet presAssocID="{E80AD36A-C052-3C41-9B01-B6CC3A151CAB}" presName="sibTrans" presStyleCnt="0"/>
      <dgm:spPr/>
    </dgm:pt>
    <dgm:pt modelId="{415F43C7-0129-7E49-B77B-2E7A1B7F949F}" type="pres">
      <dgm:prSet presAssocID="{423E40A9-E102-E345-BB62-D31A5E7F6F59}" presName="composite" presStyleCnt="0"/>
      <dgm:spPr/>
    </dgm:pt>
    <dgm:pt modelId="{24E0776B-C661-6040-BB80-DBF59AF6B0B8}" type="pres">
      <dgm:prSet presAssocID="{423E40A9-E102-E345-BB62-D31A5E7F6F59}" presName="rect1" presStyleLbl="trAlignAcc1" presStyleIdx="1" presStyleCnt="8">
        <dgm:presLayoutVars>
          <dgm:bulletEnabled val="1"/>
        </dgm:presLayoutVars>
      </dgm:prSet>
      <dgm:spPr/>
    </dgm:pt>
    <dgm:pt modelId="{29E8A2F8-299A-094C-8C6A-97B526AEFDA6}" type="pres">
      <dgm:prSet presAssocID="{423E40A9-E102-E345-BB62-D31A5E7F6F59}" presName="rect2" presStyleLbl="fgImgPlace1" presStyleIdx="1" presStyleCnt="8"/>
      <dgm:spPr/>
    </dgm:pt>
    <dgm:pt modelId="{88998B58-6491-8D4A-93F3-E312756C99AD}" type="pres">
      <dgm:prSet presAssocID="{78A2D6E4-7C63-264B-90B6-D2B4F98C5458}" presName="sibTrans" presStyleCnt="0"/>
      <dgm:spPr/>
    </dgm:pt>
    <dgm:pt modelId="{868102C1-E0DA-5846-B4B9-7254853B1464}" type="pres">
      <dgm:prSet presAssocID="{DF275D96-C245-594E-8E5E-80E98A5E3AAA}" presName="composite" presStyleCnt="0"/>
      <dgm:spPr/>
    </dgm:pt>
    <dgm:pt modelId="{6312B9A6-38EB-5243-BF79-85492E96CD44}" type="pres">
      <dgm:prSet presAssocID="{DF275D96-C245-594E-8E5E-80E98A5E3AAA}" presName="rect1" presStyleLbl="trAlignAcc1" presStyleIdx="2" presStyleCnt="8">
        <dgm:presLayoutVars>
          <dgm:bulletEnabled val="1"/>
        </dgm:presLayoutVars>
      </dgm:prSet>
      <dgm:spPr/>
    </dgm:pt>
    <dgm:pt modelId="{9C949264-4AC4-2B4C-AA9C-1C178555726F}" type="pres">
      <dgm:prSet presAssocID="{DF275D96-C245-594E-8E5E-80E98A5E3AAA}" presName="rect2" presStyleLbl="fgImgPlace1" presStyleIdx="2" presStyleCnt="8"/>
      <dgm:spPr/>
    </dgm:pt>
    <dgm:pt modelId="{7975A67C-504F-DC4A-8654-08C05194DCCA}" type="pres">
      <dgm:prSet presAssocID="{1094631E-0CDF-B94C-ACCA-376A76F43CB2}" presName="sibTrans" presStyleCnt="0"/>
      <dgm:spPr/>
    </dgm:pt>
    <dgm:pt modelId="{FCABE92F-41A0-194E-ADA3-C9FD20621D15}" type="pres">
      <dgm:prSet presAssocID="{2BDC0CAF-E709-454D-8303-060084883711}" presName="composite" presStyleCnt="0"/>
      <dgm:spPr/>
    </dgm:pt>
    <dgm:pt modelId="{4E72D0C1-AA0B-D849-910C-BC293208CA53}" type="pres">
      <dgm:prSet presAssocID="{2BDC0CAF-E709-454D-8303-060084883711}" presName="rect1" presStyleLbl="trAlignAcc1" presStyleIdx="3" presStyleCnt="8">
        <dgm:presLayoutVars>
          <dgm:bulletEnabled val="1"/>
        </dgm:presLayoutVars>
      </dgm:prSet>
      <dgm:spPr/>
    </dgm:pt>
    <dgm:pt modelId="{4EEE1D42-A4AE-C64C-ABDE-75C385FEB7D1}" type="pres">
      <dgm:prSet presAssocID="{2BDC0CAF-E709-454D-8303-060084883711}" presName="rect2" presStyleLbl="fgImgPlace1" presStyleIdx="3" presStyleCnt="8"/>
      <dgm:spPr/>
    </dgm:pt>
    <dgm:pt modelId="{48E9EBD1-3BAF-BC40-A573-CA976134AEDF}" type="pres">
      <dgm:prSet presAssocID="{17BDD729-0F01-0F4E-B798-684A1CC6ED8E}" presName="sibTrans" presStyleCnt="0"/>
      <dgm:spPr/>
    </dgm:pt>
    <dgm:pt modelId="{E55000B2-A7D8-6D4D-B4B2-55B05BF6AF18}" type="pres">
      <dgm:prSet presAssocID="{061BB00B-6D6B-C24E-B72D-B439C87325A6}" presName="composite" presStyleCnt="0"/>
      <dgm:spPr/>
    </dgm:pt>
    <dgm:pt modelId="{EF442EF1-E5FE-F749-AFBD-F656882DE175}" type="pres">
      <dgm:prSet presAssocID="{061BB00B-6D6B-C24E-B72D-B439C87325A6}" presName="rect1" presStyleLbl="trAlignAcc1" presStyleIdx="4" presStyleCnt="8">
        <dgm:presLayoutVars>
          <dgm:bulletEnabled val="1"/>
        </dgm:presLayoutVars>
      </dgm:prSet>
      <dgm:spPr/>
    </dgm:pt>
    <dgm:pt modelId="{646F19C1-E5FA-D548-AE79-5682CE793806}" type="pres">
      <dgm:prSet presAssocID="{061BB00B-6D6B-C24E-B72D-B439C87325A6}" presName="rect2" presStyleLbl="fgImgPlace1" presStyleIdx="4" presStyleCnt="8"/>
      <dgm:spPr/>
    </dgm:pt>
    <dgm:pt modelId="{5F9150B9-E8C2-164A-A325-5BD5AEC76AF3}" type="pres">
      <dgm:prSet presAssocID="{44699E69-CC18-D44B-BBA2-A70985BB5653}" presName="sibTrans" presStyleCnt="0"/>
      <dgm:spPr/>
    </dgm:pt>
    <dgm:pt modelId="{0EBA25BB-4EB3-AC40-A35E-63DCFC62C27A}" type="pres">
      <dgm:prSet presAssocID="{1BAE8E76-C094-F04E-82A0-1FF50A5E4FBC}" presName="composite" presStyleCnt="0"/>
      <dgm:spPr/>
    </dgm:pt>
    <dgm:pt modelId="{B9DAE17A-210C-3044-9741-74AB301CB6B6}" type="pres">
      <dgm:prSet presAssocID="{1BAE8E76-C094-F04E-82A0-1FF50A5E4FBC}" presName="rect1" presStyleLbl="trAlignAcc1" presStyleIdx="5" presStyleCnt="8">
        <dgm:presLayoutVars>
          <dgm:bulletEnabled val="1"/>
        </dgm:presLayoutVars>
      </dgm:prSet>
      <dgm:spPr/>
    </dgm:pt>
    <dgm:pt modelId="{A908C265-A8E3-1A49-934C-30FE4F168080}" type="pres">
      <dgm:prSet presAssocID="{1BAE8E76-C094-F04E-82A0-1FF50A5E4FBC}" presName="rect2" presStyleLbl="fgImgPlace1" presStyleIdx="5" presStyleCnt="8"/>
      <dgm:spPr/>
    </dgm:pt>
    <dgm:pt modelId="{14941BB5-98E8-CA44-BD4B-DF213482FA51}" type="pres">
      <dgm:prSet presAssocID="{ADB9D4E8-7FC2-3944-9380-0D43845FF1C4}" presName="sibTrans" presStyleCnt="0"/>
      <dgm:spPr/>
    </dgm:pt>
    <dgm:pt modelId="{2A2EE33A-5354-4C46-9A3A-406C572C649E}" type="pres">
      <dgm:prSet presAssocID="{4AA309AE-4E3C-8F42-898F-43865FEA8550}" presName="composite" presStyleCnt="0"/>
      <dgm:spPr/>
    </dgm:pt>
    <dgm:pt modelId="{C27FD32C-77CD-4E40-A991-A6902C363F03}" type="pres">
      <dgm:prSet presAssocID="{4AA309AE-4E3C-8F42-898F-43865FEA8550}" presName="rect1" presStyleLbl="trAlignAcc1" presStyleIdx="6" presStyleCnt="8">
        <dgm:presLayoutVars>
          <dgm:bulletEnabled val="1"/>
        </dgm:presLayoutVars>
      </dgm:prSet>
      <dgm:spPr/>
    </dgm:pt>
    <dgm:pt modelId="{7D970B71-E531-7747-97FA-3AF02D4D56C9}" type="pres">
      <dgm:prSet presAssocID="{4AA309AE-4E3C-8F42-898F-43865FEA8550}" presName="rect2" presStyleLbl="fgImgPlace1" presStyleIdx="6" presStyleCnt="8"/>
      <dgm:spPr/>
    </dgm:pt>
    <dgm:pt modelId="{62FEF52A-0E33-404D-91C3-2AF8C2650D2F}" type="pres">
      <dgm:prSet presAssocID="{352DE68B-4CB4-BA46-A789-63A5F738C200}" presName="sibTrans" presStyleCnt="0"/>
      <dgm:spPr/>
    </dgm:pt>
    <dgm:pt modelId="{7E9634C7-4D20-A94A-8C7F-9A4FC334978C}" type="pres">
      <dgm:prSet presAssocID="{B76A9418-5154-0844-91A1-5AEBC5384DD8}" presName="composite" presStyleCnt="0"/>
      <dgm:spPr/>
    </dgm:pt>
    <dgm:pt modelId="{128536E4-1B3F-2147-8D8F-98D82C10D8A8}" type="pres">
      <dgm:prSet presAssocID="{B76A9418-5154-0844-91A1-5AEBC5384DD8}" presName="rect1" presStyleLbl="trAlignAcc1" presStyleIdx="7" presStyleCnt="8">
        <dgm:presLayoutVars>
          <dgm:bulletEnabled val="1"/>
        </dgm:presLayoutVars>
      </dgm:prSet>
      <dgm:spPr/>
    </dgm:pt>
    <dgm:pt modelId="{9183F66E-9D62-6449-964C-C04C3FF8213B}" type="pres">
      <dgm:prSet presAssocID="{B76A9418-5154-0844-91A1-5AEBC5384DD8}" presName="rect2" presStyleLbl="fgImgPlace1" presStyleIdx="7" presStyleCnt="8"/>
      <dgm:spPr/>
    </dgm:pt>
  </dgm:ptLst>
  <dgm:cxnLst>
    <dgm:cxn modelId="{00256E07-B344-7D4F-9B69-46D0A1E666BC}" srcId="{A69B1F8C-E6B1-A543-8EF0-D78423B2D8D2}" destId="{423E40A9-E102-E345-BB62-D31A5E7F6F59}" srcOrd="1" destOrd="0" parTransId="{13CC8C82-0F17-0843-B914-855448E97D3F}" sibTransId="{78A2D6E4-7C63-264B-90B6-D2B4F98C5458}"/>
    <dgm:cxn modelId="{AE378E18-17F2-DF4E-A8D1-9D099FC639C9}" srcId="{A69B1F8C-E6B1-A543-8EF0-D78423B2D8D2}" destId="{1BAE8E76-C094-F04E-82A0-1FF50A5E4FBC}" srcOrd="5" destOrd="0" parTransId="{30CA7655-A743-534C-A80C-9D57E755B84B}" sibTransId="{ADB9D4E8-7FC2-3944-9380-0D43845FF1C4}"/>
    <dgm:cxn modelId="{F8346225-20E6-004D-9ABC-6F819806E214}" srcId="{A69B1F8C-E6B1-A543-8EF0-D78423B2D8D2}" destId="{4AA309AE-4E3C-8F42-898F-43865FEA8550}" srcOrd="6" destOrd="0" parTransId="{7CC8D761-D39C-7745-804F-5EF9F0334C39}" sibTransId="{352DE68B-4CB4-BA46-A789-63A5F738C200}"/>
    <dgm:cxn modelId="{7E6CC02B-C6F0-F941-9AF9-BC3E68C89C6E}" type="presOf" srcId="{061BB00B-6D6B-C24E-B72D-B439C87325A6}" destId="{EF442EF1-E5FE-F749-AFBD-F656882DE175}" srcOrd="0" destOrd="0" presId="urn:microsoft.com/office/officeart/2008/layout/PictureStrips"/>
    <dgm:cxn modelId="{719EE735-81B0-734E-8926-F2DDA887B889}" srcId="{A69B1F8C-E6B1-A543-8EF0-D78423B2D8D2}" destId="{F8275D3A-35E8-AD4C-88A0-B0B1BACD82B0}" srcOrd="0" destOrd="0" parTransId="{2C0D8745-BD93-E94D-907B-056B3A528982}" sibTransId="{E80AD36A-C052-3C41-9B01-B6CC3A151CAB}"/>
    <dgm:cxn modelId="{DF16CB71-F273-314F-AADA-5EF9D1C00C66}" srcId="{A69B1F8C-E6B1-A543-8EF0-D78423B2D8D2}" destId="{2BDC0CAF-E709-454D-8303-060084883711}" srcOrd="3" destOrd="0" parTransId="{63D76750-711F-5049-BDE0-F88715EDBC4A}" sibTransId="{17BDD729-0F01-0F4E-B798-684A1CC6ED8E}"/>
    <dgm:cxn modelId="{1264A282-FEBA-D84E-BF82-1B9C1397D553}" type="presOf" srcId="{A69B1F8C-E6B1-A543-8EF0-D78423B2D8D2}" destId="{E64B45CC-4F58-0944-A7C8-5E6B5F9BA32B}" srcOrd="0" destOrd="0" presId="urn:microsoft.com/office/officeart/2008/layout/PictureStrips"/>
    <dgm:cxn modelId="{4E033E8D-3AAD-C443-9927-B2B3E0CD16FB}" type="presOf" srcId="{2BDC0CAF-E709-454D-8303-060084883711}" destId="{4E72D0C1-AA0B-D849-910C-BC293208CA53}" srcOrd="0" destOrd="0" presId="urn:microsoft.com/office/officeart/2008/layout/PictureStrips"/>
    <dgm:cxn modelId="{72C86E9A-271B-7B45-A699-551496B55FEC}" srcId="{A69B1F8C-E6B1-A543-8EF0-D78423B2D8D2}" destId="{B76A9418-5154-0844-91A1-5AEBC5384DD8}" srcOrd="7" destOrd="0" parTransId="{B967FD45-7143-3742-AC83-77CD380C01EF}" sibTransId="{DD2EA18D-038C-ED43-ADAE-FC43579E9AF7}"/>
    <dgm:cxn modelId="{D5B6AB9D-B0AC-3941-B193-EB4B2671683F}" type="presOf" srcId="{4AA309AE-4E3C-8F42-898F-43865FEA8550}" destId="{C27FD32C-77CD-4E40-A991-A6902C363F03}" srcOrd="0" destOrd="0" presId="urn:microsoft.com/office/officeart/2008/layout/PictureStrips"/>
    <dgm:cxn modelId="{BBD4849F-7DA3-124A-9E77-4A3496885FD2}" type="presOf" srcId="{B76A9418-5154-0844-91A1-5AEBC5384DD8}" destId="{128536E4-1B3F-2147-8D8F-98D82C10D8A8}" srcOrd="0" destOrd="0" presId="urn:microsoft.com/office/officeart/2008/layout/PictureStrips"/>
    <dgm:cxn modelId="{F50CC4AB-5712-8740-BD38-077005F7C3C2}" type="presOf" srcId="{DF275D96-C245-594E-8E5E-80E98A5E3AAA}" destId="{6312B9A6-38EB-5243-BF79-85492E96CD44}" srcOrd="0" destOrd="0" presId="urn:microsoft.com/office/officeart/2008/layout/PictureStrips"/>
    <dgm:cxn modelId="{69334FD2-4C80-CD43-AE4E-7885B60EEBA6}" type="presOf" srcId="{1BAE8E76-C094-F04E-82A0-1FF50A5E4FBC}" destId="{B9DAE17A-210C-3044-9741-74AB301CB6B6}" srcOrd="0" destOrd="0" presId="urn:microsoft.com/office/officeart/2008/layout/PictureStrips"/>
    <dgm:cxn modelId="{2BF7D4E6-0B71-3340-A7F0-AE2B848DD520}" type="presOf" srcId="{423E40A9-E102-E345-BB62-D31A5E7F6F59}" destId="{24E0776B-C661-6040-BB80-DBF59AF6B0B8}" srcOrd="0" destOrd="0" presId="urn:microsoft.com/office/officeart/2008/layout/PictureStrips"/>
    <dgm:cxn modelId="{C42508E8-25F4-7748-8E69-B7DF5BB9A409}" srcId="{A69B1F8C-E6B1-A543-8EF0-D78423B2D8D2}" destId="{DF275D96-C245-594E-8E5E-80E98A5E3AAA}" srcOrd="2" destOrd="0" parTransId="{4AD011C6-29DA-A14E-B0A5-705CC1DB2646}" sibTransId="{1094631E-0CDF-B94C-ACCA-376A76F43CB2}"/>
    <dgm:cxn modelId="{5D0A31E9-1FE7-234F-ACA8-8090747BA79A}" type="presOf" srcId="{F8275D3A-35E8-AD4C-88A0-B0B1BACD82B0}" destId="{2FFD2910-0EE0-234F-B9FC-4758E11AA1B1}" srcOrd="0" destOrd="0" presId="urn:microsoft.com/office/officeart/2008/layout/PictureStrips"/>
    <dgm:cxn modelId="{E6493EEB-8BFE-2E45-A249-1E4D9CEB6247}" srcId="{A69B1F8C-E6B1-A543-8EF0-D78423B2D8D2}" destId="{061BB00B-6D6B-C24E-B72D-B439C87325A6}" srcOrd="4" destOrd="0" parTransId="{C6672138-9241-D34E-B119-4C69ADCC7C96}" sibTransId="{44699E69-CC18-D44B-BBA2-A70985BB5653}"/>
    <dgm:cxn modelId="{9D7527FE-3817-EE48-AEBE-CE6F31D545CC}" type="presParOf" srcId="{E64B45CC-4F58-0944-A7C8-5E6B5F9BA32B}" destId="{6D0974C4-0149-FF42-8993-7A89C2AD148A}" srcOrd="0" destOrd="0" presId="urn:microsoft.com/office/officeart/2008/layout/PictureStrips"/>
    <dgm:cxn modelId="{ED1002D8-14FF-7E44-9311-5D5631230119}" type="presParOf" srcId="{6D0974C4-0149-FF42-8993-7A89C2AD148A}" destId="{2FFD2910-0EE0-234F-B9FC-4758E11AA1B1}" srcOrd="0" destOrd="0" presId="urn:microsoft.com/office/officeart/2008/layout/PictureStrips"/>
    <dgm:cxn modelId="{13AA033E-37E0-B148-A966-9E10E741FBBD}" type="presParOf" srcId="{6D0974C4-0149-FF42-8993-7A89C2AD148A}" destId="{427BD5CF-31EE-174E-AAD0-4F49B9D6627C}" srcOrd="1" destOrd="0" presId="urn:microsoft.com/office/officeart/2008/layout/PictureStrips"/>
    <dgm:cxn modelId="{0AF1241B-B905-814C-97FC-59BECDC04293}" type="presParOf" srcId="{E64B45CC-4F58-0944-A7C8-5E6B5F9BA32B}" destId="{E9AE9FDB-6889-C34A-8B78-2F382D42FC3F}" srcOrd="1" destOrd="0" presId="urn:microsoft.com/office/officeart/2008/layout/PictureStrips"/>
    <dgm:cxn modelId="{58FE4FA2-6547-0547-9A3B-7841F500D215}" type="presParOf" srcId="{E64B45CC-4F58-0944-A7C8-5E6B5F9BA32B}" destId="{415F43C7-0129-7E49-B77B-2E7A1B7F949F}" srcOrd="2" destOrd="0" presId="urn:microsoft.com/office/officeart/2008/layout/PictureStrips"/>
    <dgm:cxn modelId="{71A745D7-FC08-D34E-9166-3275A8D44626}" type="presParOf" srcId="{415F43C7-0129-7E49-B77B-2E7A1B7F949F}" destId="{24E0776B-C661-6040-BB80-DBF59AF6B0B8}" srcOrd="0" destOrd="0" presId="urn:microsoft.com/office/officeart/2008/layout/PictureStrips"/>
    <dgm:cxn modelId="{6316D1C0-CB3A-0B47-A7E7-A9729A4A4764}" type="presParOf" srcId="{415F43C7-0129-7E49-B77B-2E7A1B7F949F}" destId="{29E8A2F8-299A-094C-8C6A-97B526AEFDA6}" srcOrd="1" destOrd="0" presId="urn:microsoft.com/office/officeart/2008/layout/PictureStrips"/>
    <dgm:cxn modelId="{D810D3D5-E13F-B943-83C8-B9037ECEC4CD}" type="presParOf" srcId="{E64B45CC-4F58-0944-A7C8-5E6B5F9BA32B}" destId="{88998B58-6491-8D4A-93F3-E312756C99AD}" srcOrd="3" destOrd="0" presId="urn:microsoft.com/office/officeart/2008/layout/PictureStrips"/>
    <dgm:cxn modelId="{4F6F05DA-4C9A-2A4C-8B62-10EB40DB4FB3}" type="presParOf" srcId="{E64B45CC-4F58-0944-A7C8-5E6B5F9BA32B}" destId="{868102C1-E0DA-5846-B4B9-7254853B1464}" srcOrd="4" destOrd="0" presId="urn:microsoft.com/office/officeart/2008/layout/PictureStrips"/>
    <dgm:cxn modelId="{81BF3316-E74C-BB43-BA03-0221F851D2D8}" type="presParOf" srcId="{868102C1-E0DA-5846-B4B9-7254853B1464}" destId="{6312B9A6-38EB-5243-BF79-85492E96CD44}" srcOrd="0" destOrd="0" presId="urn:microsoft.com/office/officeart/2008/layout/PictureStrips"/>
    <dgm:cxn modelId="{CCB0167C-A77C-E541-9420-441720CDA1C2}" type="presParOf" srcId="{868102C1-E0DA-5846-B4B9-7254853B1464}" destId="{9C949264-4AC4-2B4C-AA9C-1C178555726F}" srcOrd="1" destOrd="0" presId="urn:microsoft.com/office/officeart/2008/layout/PictureStrips"/>
    <dgm:cxn modelId="{71CE2369-21A8-1E40-BF50-E0E7A9B2A680}" type="presParOf" srcId="{E64B45CC-4F58-0944-A7C8-5E6B5F9BA32B}" destId="{7975A67C-504F-DC4A-8654-08C05194DCCA}" srcOrd="5" destOrd="0" presId="urn:microsoft.com/office/officeart/2008/layout/PictureStrips"/>
    <dgm:cxn modelId="{6FA7F781-0717-1241-808E-64EF283A9F56}" type="presParOf" srcId="{E64B45CC-4F58-0944-A7C8-5E6B5F9BA32B}" destId="{FCABE92F-41A0-194E-ADA3-C9FD20621D15}" srcOrd="6" destOrd="0" presId="urn:microsoft.com/office/officeart/2008/layout/PictureStrips"/>
    <dgm:cxn modelId="{1EA03E83-0991-BD4A-873B-F5809337623C}" type="presParOf" srcId="{FCABE92F-41A0-194E-ADA3-C9FD20621D15}" destId="{4E72D0C1-AA0B-D849-910C-BC293208CA53}" srcOrd="0" destOrd="0" presId="urn:microsoft.com/office/officeart/2008/layout/PictureStrips"/>
    <dgm:cxn modelId="{DE44E379-FA74-8045-A9F5-AF29CF2CC05B}" type="presParOf" srcId="{FCABE92F-41A0-194E-ADA3-C9FD20621D15}" destId="{4EEE1D42-A4AE-C64C-ABDE-75C385FEB7D1}" srcOrd="1" destOrd="0" presId="urn:microsoft.com/office/officeart/2008/layout/PictureStrips"/>
    <dgm:cxn modelId="{914EB07E-3053-534F-A0D8-415C82A0C49C}" type="presParOf" srcId="{E64B45CC-4F58-0944-A7C8-5E6B5F9BA32B}" destId="{48E9EBD1-3BAF-BC40-A573-CA976134AEDF}" srcOrd="7" destOrd="0" presId="urn:microsoft.com/office/officeart/2008/layout/PictureStrips"/>
    <dgm:cxn modelId="{DB9BAD59-2A9D-8541-84ED-1E2C14F069BB}" type="presParOf" srcId="{E64B45CC-4F58-0944-A7C8-5E6B5F9BA32B}" destId="{E55000B2-A7D8-6D4D-B4B2-55B05BF6AF18}" srcOrd="8" destOrd="0" presId="urn:microsoft.com/office/officeart/2008/layout/PictureStrips"/>
    <dgm:cxn modelId="{1AB108FC-4742-414E-B24E-C6078DE7C450}" type="presParOf" srcId="{E55000B2-A7D8-6D4D-B4B2-55B05BF6AF18}" destId="{EF442EF1-E5FE-F749-AFBD-F656882DE175}" srcOrd="0" destOrd="0" presId="urn:microsoft.com/office/officeart/2008/layout/PictureStrips"/>
    <dgm:cxn modelId="{F09675B4-B6AE-2B41-9B4C-7C9364AC8AA0}" type="presParOf" srcId="{E55000B2-A7D8-6D4D-B4B2-55B05BF6AF18}" destId="{646F19C1-E5FA-D548-AE79-5682CE793806}" srcOrd="1" destOrd="0" presId="urn:microsoft.com/office/officeart/2008/layout/PictureStrips"/>
    <dgm:cxn modelId="{3FCC3A9F-689D-954D-9C77-49A3C3D96C92}" type="presParOf" srcId="{E64B45CC-4F58-0944-A7C8-5E6B5F9BA32B}" destId="{5F9150B9-E8C2-164A-A325-5BD5AEC76AF3}" srcOrd="9" destOrd="0" presId="urn:microsoft.com/office/officeart/2008/layout/PictureStrips"/>
    <dgm:cxn modelId="{224FB136-F58E-CD43-84C8-439FB214EBEB}" type="presParOf" srcId="{E64B45CC-4F58-0944-A7C8-5E6B5F9BA32B}" destId="{0EBA25BB-4EB3-AC40-A35E-63DCFC62C27A}" srcOrd="10" destOrd="0" presId="urn:microsoft.com/office/officeart/2008/layout/PictureStrips"/>
    <dgm:cxn modelId="{7FF50088-9398-A547-B511-84F86CBB68AD}" type="presParOf" srcId="{0EBA25BB-4EB3-AC40-A35E-63DCFC62C27A}" destId="{B9DAE17A-210C-3044-9741-74AB301CB6B6}" srcOrd="0" destOrd="0" presId="urn:microsoft.com/office/officeart/2008/layout/PictureStrips"/>
    <dgm:cxn modelId="{888AB8C4-AC60-634E-9C81-22E4C7291806}" type="presParOf" srcId="{0EBA25BB-4EB3-AC40-A35E-63DCFC62C27A}" destId="{A908C265-A8E3-1A49-934C-30FE4F168080}" srcOrd="1" destOrd="0" presId="urn:microsoft.com/office/officeart/2008/layout/PictureStrips"/>
    <dgm:cxn modelId="{1F42C9F6-B254-3B48-8CC2-DB3FE5A3EB43}" type="presParOf" srcId="{E64B45CC-4F58-0944-A7C8-5E6B5F9BA32B}" destId="{14941BB5-98E8-CA44-BD4B-DF213482FA51}" srcOrd="11" destOrd="0" presId="urn:microsoft.com/office/officeart/2008/layout/PictureStrips"/>
    <dgm:cxn modelId="{2EBD8D21-9250-3847-9F67-0B41ED8BE072}" type="presParOf" srcId="{E64B45CC-4F58-0944-A7C8-5E6B5F9BA32B}" destId="{2A2EE33A-5354-4C46-9A3A-406C572C649E}" srcOrd="12" destOrd="0" presId="urn:microsoft.com/office/officeart/2008/layout/PictureStrips"/>
    <dgm:cxn modelId="{107A7C65-5B5C-F74F-B4C4-9CB40918B2D6}" type="presParOf" srcId="{2A2EE33A-5354-4C46-9A3A-406C572C649E}" destId="{C27FD32C-77CD-4E40-A991-A6902C363F03}" srcOrd="0" destOrd="0" presId="urn:microsoft.com/office/officeart/2008/layout/PictureStrips"/>
    <dgm:cxn modelId="{A7352342-455B-1543-BBF6-C86B9213CFC4}" type="presParOf" srcId="{2A2EE33A-5354-4C46-9A3A-406C572C649E}" destId="{7D970B71-E531-7747-97FA-3AF02D4D56C9}" srcOrd="1" destOrd="0" presId="urn:microsoft.com/office/officeart/2008/layout/PictureStrips"/>
    <dgm:cxn modelId="{A32F6335-1551-EE45-A1FF-27F2B77B00D0}" type="presParOf" srcId="{E64B45CC-4F58-0944-A7C8-5E6B5F9BA32B}" destId="{62FEF52A-0E33-404D-91C3-2AF8C2650D2F}" srcOrd="13" destOrd="0" presId="urn:microsoft.com/office/officeart/2008/layout/PictureStrips"/>
    <dgm:cxn modelId="{BA188F85-DE72-9D43-A753-3624E3BFE0AA}" type="presParOf" srcId="{E64B45CC-4F58-0944-A7C8-5E6B5F9BA32B}" destId="{7E9634C7-4D20-A94A-8C7F-9A4FC334978C}" srcOrd="14" destOrd="0" presId="urn:microsoft.com/office/officeart/2008/layout/PictureStrips"/>
    <dgm:cxn modelId="{6B3791FC-4F02-174D-A959-79E1A21CD943}" type="presParOf" srcId="{7E9634C7-4D20-A94A-8C7F-9A4FC334978C}" destId="{128536E4-1B3F-2147-8D8F-98D82C10D8A8}" srcOrd="0" destOrd="0" presId="urn:microsoft.com/office/officeart/2008/layout/PictureStrips"/>
    <dgm:cxn modelId="{A2733E67-00BC-EB4E-994B-576AEBA3810C}" type="presParOf" srcId="{7E9634C7-4D20-A94A-8C7F-9A4FC334978C}" destId="{9183F66E-9D62-6449-964C-C04C3FF8213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82849-73F8-41F4-AC6E-B58896BCD3BD}" type="doc">
      <dgm:prSet loTypeId="urn:microsoft.com/office/officeart/2005/8/layout/pyramid2" loCatId="list" qsTypeId="urn:microsoft.com/office/officeart/2005/8/quickstyle/simple1" qsCatId="simple" csTypeId="urn:microsoft.com/office/officeart/2005/8/colors/colorful1#1" csCatId="colorful" phldr="1"/>
      <dgm:spPr/>
    </dgm:pt>
    <dgm:pt modelId="{E022A0DA-E4AD-45F8-A6F2-82A0977A7753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ความเสี่ยงที่เกิดจากการ</a:t>
          </a:r>
          <a:b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ตรวจสอบเอกสาร หลักฐาน</a:t>
          </a:r>
          <a:endParaRPr lang="en-US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1ECF5C7-14DA-4124-A1A4-CF73DE7FDC60}" type="parTrans" cxnId="{B4CF3052-7860-49AE-ABFF-5171392542B5}">
      <dgm:prSet/>
      <dgm:spPr/>
      <dgm:t>
        <a:bodyPr/>
        <a:lstStyle/>
        <a:p>
          <a:endParaRPr lang="th-TH"/>
        </a:p>
      </dgm:t>
    </dgm:pt>
    <dgm:pt modelId="{8994547B-44D0-493B-A5D4-0C283FCEE520}" type="sibTrans" cxnId="{B4CF3052-7860-49AE-ABFF-5171392542B5}">
      <dgm:prSet/>
      <dgm:spPr/>
      <dgm:t>
        <a:bodyPr/>
        <a:lstStyle/>
        <a:p>
          <a:endParaRPr lang="th-TH"/>
        </a:p>
      </dgm:t>
    </dgm:pt>
    <dgm:pt modelId="{FC78D6AE-69B7-4FAB-9647-65D86D47E09A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ความเสี่ยงที่เกิดจากการใช้ดุลพินิจพิจารณา</a:t>
          </a:r>
          <a:b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อนุมัติ อนุญาต</a:t>
          </a:r>
        </a:p>
      </dgm:t>
    </dgm:pt>
    <dgm:pt modelId="{82483D60-A500-4B31-93BD-9561E2F2E73E}" type="parTrans" cxnId="{FC4AF215-6E15-48F7-A039-9B6051B280B7}">
      <dgm:prSet/>
      <dgm:spPr/>
      <dgm:t>
        <a:bodyPr/>
        <a:lstStyle/>
        <a:p>
          <a:endParaRPr lang="th-TH"/>
        </a:p>
      </dgm:t>
    </dgm:pt>
    <dgm:pt modelId="{46300334-6FB6-4A4D-B0B9-8A52B6BA1610}" type="sibTrans" cxnId="{FC4AF215-6E15-48F7-A039-9B6051B280B7}">
      <dgm:prSet/>
      <dgm:spPr/>
      <dgm:t>
        <a:bodyPr/>
        <a:lstStyle/>
        <a:p>
          <a:endParaRPr lang="th-TH"/>
        </a:p>
      </dgm:t>
    </dgm:pt>
    <dgm:pt modelId="{18996043-6D5D-4FBF-B15E-EE8741E90202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ความเสี่ยงที่เกิดจากการรับคำร้อง/สอบสวน</a:t>
          </a:r>
        </a:p>
      </dgm:t>
    </dgm:pt>
    <dgm:pt modelId="{61897B85-5197-40A2-9090-317D1CBAA789}" type="parTrans" cxnId="{58488EBD-F8F2-4DB1-A6EE-FA0EB655164B}">
      <dgm:prSet/>
      <dgm:spPr/>
      <dgm:t>
        <a:bodyPr/>
        <a:lstStyle/>
        <a:p>
          <a:endParaRPr lang="th-TH"/>
        </a:p>
      </dgm:t>
    </dgm:pt>
    <dgm:pt modelId="{7619734A-045D-44FF-A805-22C59073F235}" type="sibTrans" cxnId="{58488EBD-F8F2-4DB1-A6EE-FA0EB655164B}">
      <dgm:prSet/>
      <dgm:spPr/>
      <dgm:t>
        <a:bodyPr/>
        <a:lstStyle/>
        <a:p>
          <a:endParaRPr lang="th-TH"/>
        </a:p>
      </dgm:t>
    </dgm:pt>
    <dgm:pt modelId="{452CB26B-5352-443B-8902-DEE7C7942C31}">
      <dgm:prSet custT="1"/>
      <dgm:spPr>
        <a:solidFill>
          <a:schemeClr val="accent2">
            <a:lumMod val="75000"/>
            <a:alpha val="90000"/>
          </a:schemeClr>
        </a:solidFill>
      </dgm:spPr>
      <dgm:t>
        <a:bodyPr/>
        <a:lstStyle/>
        <a:p>
          <a:r>
            <a:rPr lang="th-TH" sz="16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ความเสี่ยงที่เกิดจากการการจัดเก็บ/รักษาเงิน</a:t>
          </a:r>
          <a:endParaRPr lang="en-US" sz="16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AD9BCBE-F6BE-41B6-961B-21CF59977452}" type="parTrans" cxnId="{61489815-3F6B-4B2C-AA5A-243F029317A9}">
      <dgm:prSet/>
      <dgm:spPr/>
      <dgm:t>
        <a:bodyPr/>
        <a:lstStyle/>
        <a:p>
          <a:endParaRPr lang="th-TH"/>
        </a:p>
      </dgm:t>
    </dgm:pt>
    <dgm:pt modelId="{5E33819B-C003-4BB2-9AD7-D899457BA42C}" type="sibTrans" cxnId="{61489815-3F6B-4B2C-AA5A-243F029317A9}">
      <dgm:prSet/>
      <dgm:spPr/>
      <dgm:t>
        <a:bodyPr/>
        <a:lstStyle/>
        <a:p>
          <a:endParaRPr lang="th-TH"/>
        </a:p>
      </dgm:t>
    </dgm:pt>
    <dgm:pt modelId="{7FE17C64-5986-431D-9EE1-2EF19D695A8F}" type="pres">
      <dgm:prSet presAssocID="{56D82849-73F8-41F4-AC6E-B58896BCD3BD}" presName="compositeShape" presStyleCnt="0">
        <dgm:presLayoutVars>
          <dgm:dir/>
          <dgm:resizeHandles/>
        </dgm:presLayoutVars>
      </dgm:prSet>
      <dgm:spPr/>
    </dgm:pt>
    <dgm:pt modelId="{01FB746D-284C-4598-9B2B-884556D18917}" type="pres">
      <dgm:prSet presAssocID="{56D82849-73F8-41F4-AC6E-B58896BCD3BD}" presName="pyramid" presStyleLbl="node1" presStyleIdx="0" presStyleCnt="1"/>
      <dgm:spPr/>
    </dgm:pt>
    <dgm:pt modelId="{5AE8B54E-4EE6-4C34-A5D2-F75BF74F2EC8}" type="pres">
      <dgm:prSet presAssocID="{56D82849-73F8-41F4-AC6E-B58896BCD3BD}" presName="theList" presStyleCnt="0"/>
      <dgm:spPr/>
    </dgm:pt>
    <dgm:pt modelId="{B7175501-5CC0-44BE-9CB5-A21D9EF08A22}" type="pres">
      <dgm:prSet presAssocID="{E022A0DA-E4AD-45F8-A6F2-82A0977A7753}" presName="aNode" presStyleLbl="fgAcc1" presStyleIdx="0" presStyleCnt="4" custScaleX="148528">
        <dgm:presLayoutVars>
          <dgm:bulletEnabled val="1"/>
        </dgm:presLayoutVars>
      </dgm:prSet>
      <dgm:spPr/>
    </dgm:pt>
    <dgm:pt modelId="{E46E0840-744C-410D-AC24-1912A4CB11D3}" type="pres">
      <dgm:prSet presAssocID="{E022A0DA-E4AD-45F8-A6F2-82A0977A7753}" presName="aSpace" presStyleCnt="0"/>
      <dgm:spPr/>
    </dgm:pt>
    <dgm:pt modelId="{AB8D2123-5CFF-400D-9684-37110A071F35}" type="pres">
      <dgm:prSet presAssocID="{FC78D6AE-69B7-4FAB-9647-65D86D47E09A}" presName="aNode" presStyleLbl="fgAcc1" presStyleIdx="1" presStyleCnt="4" custScaleX="154267" custLinFactNeighborY="41168">
        <dgm:presLayoutVars>
          <dgm:bulletEnabled val="1"/>
        </dgm:presLayoutVars>
      </dgm:prSet>
      <dgm:spPr/>
    </dgm:pt>
    <dgm:pt modelId="{ACCC6381-E033-4FA2-81F1-0328F5A5BFFA}" type="pres">
      <dgm:prSet presAssocID="{FC78D6AE-69B7-4FAB-9647-65D86D47E09A}" presName="aSpace" presStyleCnt="0"/>
      <dgm:spPr/>
    </dgm:pt>
    <dgm:pt modelId="{04C4D99F-F40D-465F-B526-4C989F23CFD2}" type="pres">
      <dgm:prSet presAssocID="{18996043-6D5D-4FBF-B15E-EE8741E90202}" presName="aNode" presStyleLbl="fgAcc1" presStyleIdx="2" presStyleCnt="4" custScaleX="153335">
        <dgm:presLayoutVars>
          <dgm:bulletEnabled val="1"/>
        </dgm:presLayoutVars>
      </dgm:prSet>
      <dgm:spPr/>
    </dgm:pt>
    <dgm:pt modelId="{4731279C-8674-4730-8DED-493F1C9DC772}" type="pres">
      <dgm:prSet presAssocID="{18996043-6D5D-4FBF-B15E-EE8741E90202}" presName="aSpace" presStyleCnt="0"/>
      <dgm:spPr/>
    </dgm:pt>
    <dgm:pt modelId="{7ECA1990-06C4-4B6B-BCC1-E1F7F4A0684F}" type="pres">
      <dgm:prSet presAssocID="{452CB26B-5352-443B-8902-DEE7C7942C31}" presName="aNode" presStyleLbl="fgAcc1" presStyleIdx="3" presStyleCnt="4" custScaleX="150932">
        <dgm:presLayoutVars>
          <dgm:bulletEnabled val="1"/>
        </dgm:presLayoutVars>
      </dgm:prSet>
      <dgm:spPr/>
    </dgm:pt>
    <dgm:pt modelId="{0C8F088B-1217-4B73-A7F5-E04382E9AE56}" type="pres">
      <dgm:prSet presAssocID="{452CB26B-5352-443B-8902-DEE7C7942C31}" presName="aSpace" presStyleCnt="0"/>
      <dgm:spPr/>
    </dgm:pt>
  </dgm:ptLst>
  <dgm:cxnLst>
    <dgm:cxn modelId="{61489815-3F6B-4B2C-AA5A-243F029317A9}" srcId="{56D82849-73F8-41F4-AC6E-B58896BCD3BD}" destId="{452CB26B-5352-443B-8902-DEE7C7942C31}" srcOrd="3" destOrd="0" parTransId="{2AD9BCBE-F6BE-41B6-961B-21CF59977452}" sibTransId="{5E33819B-C003-4BB2-9AD7-D899457BA42C}"/>
    <dgm:cxn modelId="{FC4AF215-6E15-48F7-A039-9B6051B280B7}" srcId="{56D82849-73F8-41F4-AC6E-B58896BCD3BD}" destId="{FC78D6AE-69B7-4FAB-9647-65D86D47E09A}" srcOrd="1" destOrd="0" parTransId="{82483D60-A500-4B31-93BD-9561E2F2E73E}" sibTransId="{46300334-6FB6-4A4D-B0B9-8A52B6BA1610}"/>
    <dgm:cxn modelId="{FCB5BC40-B14D-4B17-840A-5779B1953766}" type="presOf" srcId="{E022A0DA-E4AD-45F8-A6F2-82A0977A7753}" destId="{B7175501-5CC0-44BE-9CB5-A21D9EF08A22}" srcOrd="0" destOrd="0" presId="urn:microsoft.com/office/officeart/2005/8/layout/pyramid2"/>
    <dgm:cxn modelId="{9D96C14B-DF9B-4EE2-A0DB-270AF01FC5F1}" type="presOf" srcId="{452CB26B-5352-443B-8902-DEE7C7942C31}" destId="{7ECA1990-06C4-4B6B-BCC1-E1F7F4A0684F}" srcOrd="0" destOrd="0" presId="urn:microsoft.com/office/officeart/2005/8/layout/pyramid2"/>
    <dgm:cxn modelId="{B4CF3052-7860-49AE-ABFF-5171392542B5}" srcId="{56D82849-73F8-41F4-AC6E-B58896BCD3BD}" destId="{E022A0DA-E4AD-45F8-A6F2-82A0977A7753}" srcOrd="0" destOrd="0" parTransId="{91ECF5C7-14DA-4124-A1A4-CF73DE7FDC60}" sibTransId="{8994547B-44D0-493B-A5D4-0C283FCEE520}"/>
    <dgm:cxn modelId="{AAE9F075-C040-4048-8250-6CA0330A491C}" type="presOf" srcId="{18996043-6D5D-4FBF-B15E-EE8741E90202}" destId="{04C4D99F-F40D-465F-B526-4C989F23CFD2}" srcOrd="0" destOrd="0" presId="urn:microsoft.com/office/officeart/2005/8/layout/pyramid2"/>
    <dgm:cxn modelId="{529D3359-711A-400B-8127-432DF1E723C1}" type="presOf" srcId="{FC78D6AE-69B7-4FAB-9647-65D86D47E09A}" destId="{AB8D2123-5CFF-400D-9684-37110A071F35}" srcOrd="0" destOrd="0" presId="urn:microsoft.com/office/officeart/2005/8/layout/pyramid2"/>
    <dgm:cxn modelId="{DAD35488-278A-4BF2-B149-8A35C2305BEF}" type="presOf" srcId="{56D82849-73F8-41F4-AC6E-B58896BCD3BD}" destId="{7FE17C64-5986-431D-9EE1-2EF19D695A8F}" srcOrd="0" destOrd="0" presId="urn:microsoft.com/office/officeart/2005/8/layout/pyramid2"/>
    <dgm:cxn modelId="{58488EBD-F8F2-4DB1-A6EE-FA0EB655164B}" srcId="{56D82849-73F8-41F4-AC6E-B58896BCD3BD}" destId="{18996043-6D5D-4FBF-B15E-EE8741E90202}" srcOrd="2" destOrd="0" parTransId="{61897B85-5197-40A2-9090-317D1CBAA789}" sibTransId="{7619734A-045D-44FF-A805-22C59073F235}"/>
    <dgm:cxn modelId="{2C26AF5A-4D87-4710-B354-9AEDCB490DF2}" type="presParOf" srcId="{7FE17C64-5986-431D-9EE1-2EF19D695A8F}" destId="{01FB746D-284C-4598-9B2B-884556D18917}" srcOrd="0" destOrd="0" presId="urn:microsoft.com/office/officeart/2005/8/layout/pyramid2"/>
    <dgm:cxn modelId="{E5BA7C7B-E711-4CD2-8E07-26C7D9C62DE9}" type="presParOf" srcId="{7FE17C64-5986-431D-9EE1-2EF19D695A8F}" destId="{5AE8B54E-4EE6-4C34-A5D2-F75BF74F2EC8}" srcOrd="1" destOrd="0" presId="urn:microsoft.com/office/officeart/2005/8/layout/pyramid2"/>
    <dgm:cxn modelId="{2737CFB9-B18B-4FFD-8184-7E760AB1F550}" type="presParOf" srcId="{5AE8B54E-4EE6-4C34-A5D2-F75BF74F2EC8}" destId="{B7175501-5CC0-44BE-9CB5-A21D9EF08A22}" srcOrd="0" destOrd="0" presId="urn:microsoft.com/office/officeart/2005/8/layout/pyramid2"/>
    <dgm:cxn modelId="{6DB369E5-F713-4169-BDCD-86287D194FF7}" type="presParOf" srcId="{5AE8B54E-4EE6-4C34-A5D2-F75BF74F2EC8}" destId="{E46E0840-744C-410D-AC24-1912A4CB11D3}" srcOrd="1" destOrd="0" presId="urn:microsoft.com/office/officeart/2005/8/layout/pyramid2"/>
    <dgm:cxn modelId="{E427475D-ACB2-4DC5-8601-AE09DA0B87C5}" type="presParOf" srcId="{5AE8B54E-4EE6-4C34-A5D2-F75BF74F2EC8}" destId="{AB8D2123-5CFF-400D-9684-37110A071F35}" srcOrd="2" destOrd="0" presId="urn:microsoft.com/office/officeart/2005/8/layout/pyramid2"/>
    <dgm:cxn modelId="{180B4116-25F6-4584-A3A5-CD7CE6B92908}" type="presParOf" srcId="{5AE8B54E-4EE6-4C34-A5D2-F75BF74F2EC8}" destId="{ACCC6381-E033-4FA2-81F1-0328F5A5BFFA}" srcOrd="3" destOrd="0" presId="urn:microsoft.com/office/officeart/2005/8/layout/pyramid2"/>
    <dgm:cxn modelId="{AFAC95D5-714B-4B63-BB1B-E31EBCFC0DB8}" type="presParOf" srcId="{5AE8B54E-4EE6-4C34-A5D2-F75BF74F2EC8}" destId="{04C4D99F-F40D-465F-B526-4C989F23CFD2}" srcOrd="4" destOrd="0" presId="urn:microsoft.com/office/officeart/2005/8/layout/pyramid2"/>
    <dgm:cxn modelId="{D9998509-F8F9-4E5B-BD59-B4F761A8DE83}" type="presParOf" srcId="{5AE8B54E-4EE6-4C34-A5D2-F75BF74F2EC8}" destId="{4731279C-8674-4730-8DED-493F1C9DC772}" srcOrd="5" destOrd="0" presId="urn:microsoft.com/office/officeart/2005/8/layout/pyramid2"/>
    <dgm:cxn modelId="{F9FC9137-CD43-46FE-B5F3-83553215E74E}" type="presParOf" srcId="{5AE8B54E-4EE6-4C34-A5D2-F75BF74F2EC8}" destId="{7ECA1990-06C4-4B6B-BCC1-E1F7F4A0684F}" srcOrd="6" destOrd="0" presId="urn:microsoft.com/office/officeart/2005/8/layout/pyramid2"/>
    <dgm:cxn modelId="{C30554DF-56D6-4A1A-B2A8-2AEED16C1224}" type="presParOf" srcId="{5AE8B54E-4EE6-4C34-A5D2-F75BF74F2EC8}" destId="{0C8F088B-1217-4B73-A7F5-E04382E9AE56}" srcOrd="7" destOrd="0" presId="urn:microsoft.com/office/officeart/2005/8/layout/pyramid2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D2910-0EE0-234F-B9FC-4758E11AA1B1}">
      <dsp:nvSpPr>
        <dsp:cNvPr id="0" name=""/>
        <dsp:cNvSpPr/>
      </dsp:nvSpPr>
      <dsp:spPr>
        <a:xfrm>
          <a:off x="1167458" y="265462"/>
          <a:ext cx="3205486" cy="100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495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World Economic Forum EOS</a:t>
          </a:r>
        </a:p>
      </dsp:txBody>
      <dsp:txXfrm>
        <a:off x="1167458" y="265462"/>
        <a:ext cx="3205486" cy="1001714"/>
      </dsp:txXfrm>
    </dsp:sp>
    <dsp:sp modelId="{427BD5CF-31EE-174E-AAD0-4F49B9D6627C}">
      <dsp:nvSpPr>
        <dsp:cNvPr id="0" name=""/>
        <dsp:cNvSpPr/>
      </dsp:nvSpPr>
      <dsp:spPr>
        <a:xfrm>
          <a:off x="1033896" y="120770"/>
          <a:ext cx="701200" cy="1051800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E0776B-C661-6040-BB80-DBF59AF6B0B8}">
      <dsp:nvSpPr>
        <dsp:cNvPr id="0" name=""/>
        <dsp:cNvSpPr/>
      </dsp:nvSpPr>
      <dsp:spPr>
        <a:xfrm>
          <a:off x="4699665" y="265462"/>
          <a:ext cx="3205486" cy="100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495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Bertelsmann Foundation TI</a:t>
          </a:r>
        </a:p>
      </dsp:txBody>
      <dsp:txXfrm>
        <a:off x="4699665" y="265462"/>
        <a:ext cx="3205486" cy="1001714"/>
      </dsp:txXfrm>
    </dsp:sp>
    <dsp:sp modelId="{29E8A2F8-299A-094C-8C6A-97B526AEFDA6}">
      <dsp:nvSpPr>
        <dsp:cNvPr id="0" name=""/>
        <dsp:cNvSpPr/>
      </dsp:nvSpPr>
      <dsp:spPr>
        <a:xfrm>
          <a:off x="4566103" y="120770"/>
          <a:ext cx="701200" cy="1051800"/>
        </a:xfrm>
        <a:prstGeom prst="rect">
          <a:avLst/>
        </a:prstGeom>
        <a:solidFill>
          <a:schemeClr val="accent2">
            <a:tint val="50000"/>
            <a:hueOff val="-125809"/>
            <a:satOff val="-10881"/>
            <a:lumOff val="-1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12B9A6-38EB-5243-BF79-85492E96CD44}">
      <dsp:nvSpPr>
        <dsp:cNvPr id="0" name=""/>
        <dsp:cNvSpPr/>
      </dsp:nvSpPr>
      <dsp:spPr>
        <a:xfrm>
          <a:off x="1167458" y="1526510"/>
          <a:ext cx="3205486" cy="100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495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IMD World Competitiveness Yearbook</a:t>
          </a:r>
        </a:p>
      </dsp:txBody>
      <dsp:txXfrm>
        <a:off x="1167458" y="1526510"/>
        <a:ext cx="3205486" cy="1001714"/>
      </dsp:txXfrm>
    </dsp:sp>
    <dsp:sp modelId="{9C949264-4AC4-2B4C-AA9C-1C178555726F}">
      <dsp:nvSpPr>
        <dsp:cNvPr id="0" name=""/>
        <dsp:cNvSpPr/>
      </dsp:nvSpPr>
      <dsp:spPr>
        <a:xfrm>
          <a:off x="1033896" y="1381817"/>
          <a:ext cx="701200" cy="1051800"/>
        </a:xfrm>
        <a:prstGeom prst="rect">
          <a:avLst/>
        </a:prstGeom>
        <a:solidFill>
          <a:schemeClr val="accent2">
            <a:tint val="50000"/>
            <a:hueOff val="-251618"/>
            <a:satOff val="-21763"/>
            <a:lumOff val="-2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72D0C1-AA0B-D849-910C-BC293208CA53}">
      <dsp:nvSpPr>
        <dsp:cNvPr id="0" name=""/>
        <dsp:cNvSpPr/>
      </dsp:nvSpPr>
      <dsp:spPr>
        <a:xfrm>
          <a:off x="4699665" y="1526510"/>
          <a:ext cx="3205486" cy="100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495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World Justice Project ROL</a:t>
          </a:r>
        </a:p>
      </dsp:txBody>
      <dsp:txXfrm>
        <a:off x="4699665" y="1526510"/>
        <a:ext cx="3205486" cy="1001714"/>
      </dsp:txXfrm>
    </dsp:sp>
    <dsp:sp modelId="{4EEE1D42-A4AE-C64C-ABDE-75C385FEB7D1}">
      <dsp:nvSpPr>
        <dsp:cNvPr id="0" name=""/>
        <dsp:cNvSpPr/>
      </dsp:nvSpPr>
      <dsp:spPr>
        <a:xfrm>
          <a:off x="4566103" y="1381817"/>
          <a:ext cx="701200" cy="1051800"/>
        </a:xfrm>
        <a:prstGeom prst="rect">
          <a:avLst/>
        </a:prstGeom>
        <a:solidFill>
          <a:schemeClr val="accent2">
            <a:tint val="50000"/>
            <a:hueOff val="-377427"/>
            <a:satOff val="-32644"/>
            <a:lumOff val="-3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F442EF1-E5FE-F749-AFBD-F656882DE175}">
      <dsp:nvSpPr>
        <dsp:cNvPr id="0" name=""/>
        <dsp:cNvSpPr/>
      </dsp:nvSpPr>
      <dsp:spPr>
        <a:xfrm>
          <a:off x="1167458" y="2787557"/>
          <a:ext cx="3205486" cy="100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495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PRS International Country Risk Guide</a:t>
          </a:r>
        </a:p>
      </dsp:txBody>
      <dsp:txXfrm>
        <a:off x="1167458" y="2787557"/>
        <a:ext cx="3205486" cy="1001714"/>
      </dsp:txXfrm>
    </dsp:sp>
    <dsp:sp modelId="{646F19C1-E5FA-D548-AE79-5682CE793806}">
      <dsp:nvSpPr>
        <dsp:cNvPr id="0" name=""/>
        <dsp:cNvSpPr/>
      </dsp:nvSpPr>
      <dsp:spPr>
        <a:xfrm>
          <a:off x="1033896" y="2642865"/>
          <a:ext cx="701200" cy="1051800"/>
        </a:xfrm>
        <a:prstGeom prst="rect">
          <a:avLst/>
        </a:prstGeom>
        <a:solidFill>
          <a:schemeClr val="accent2">
            <a:tint val="50000"/>
            <a:hueOff val="-503235"/>
            <a:satOff val="-43526"/>
            <a:lumOff val="-4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9DAE17A-210C-3044-9741-74AB301CB6B6}">
      <dsp:nvSpPr>
        <dsp:cNvPr id="0" name=""/>
        <dsp:cNvSpPr/>
      </dsp:nvSpPr>
      <dsp:spPr>
        <a:xfrm>
          <a:off x="4699665" y="2787557"/>
          <a:ext cx="3205486" cy="100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495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Economist Intelligence Unit</a:t>
          </a:r>
        </a:p>
      </dsp:txBody>
      <dsp:txXfrm>
        <a:off x="4699665" y="2787557"/>
        <a:ext cx="3205486" cy="1001714"/>
      </dsp:txXfrm>
    </dsp:sp>
    <dsp:sp modelId="{A908C265-A8E3-1A49-934C-30FE4F168080}">
      <dsp:nvSpPr>
        <dsp:cNvPr id="0" name=""/>
        <dsp:cNvSpPr/>
      </dsp:nvSpPr>
      <dsp:spPr>
        <a:xfrm>
          <a:off x="4566103" y="2642865"/>
          <a:ext cx="701200" cy="1051800"/>
        </a:xfrm>
        <a:prstGeom prst="rect">
          <a:avLst/>
        </a:prstGeom>
        <a:solidFill>
          <a:schemeClr val="accent2">
            <a:tint val="50000"/>
            <a:hueOff val="-629044"/>
            <a:satOff val="-54407"/>
            <a:lumOff val="-5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7FD32C-77CD-4E40-A991-A6902C363F03}">
      <dsp:nvSpPr>
        <dsp:cNvPr id="0" name=""/>
        <dsp:cNvSpPr/>
      </dsp:nvSpPr>
      <dsp:spPr>
        <a:xfrm>
          <a:off x="1167458" y="4048604"/>
          <a:ext cx="3205486" cy="100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495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IHS Global Insight </a:t>
          </a:r>
        </a:p>
      </dsp:txBody>
      <dsp:txXfrm>
        <a:off x="1167458" y="4048604"/>
        <a:ext cx="3205486" cy="1001714"/>
      </dsp:txXfrm>
    </dsp:sp>
    <dsp:sp modelId="{7D970B71-E531-7747-97FA-3AF02D4D56C9}">
      <dsp:nvSpPr>
        <dsp:cNvPr id="0" name=""/>
        <dsp:cNvSpPr/>
      </dsp:nvSpPr>
      <dsp:spPr>
        <a:xfrm>
          <a:off x="1033896" y="3903912"/>
          <a:ext cx="701200" cy="1051800"/>
        </a:xfrm>
        <a:prstGeom prst="rect">
          <a:avLst/>
        </a:prstGeom>
        <a:solidFill>
          <a:schemeClr val="accent2">
            <a:tint val="50000"/>
            <a:hueOff val="-754853"/>
            <a:satOff val="-65289"/>
            <a:lumOff val="-6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8536E4-1B3F-2147-8D8F-98D82C10D8A8}">
      <dsp:nvSpPr>
        <dsp:cNvPr id="0" name=""/>
        <dsp:cNvSpPr/>
      </dsp:nvSpPr>
      <dsp:spPr>
        <a:xfrm>
          <a:off x="4699665" y="4048604"/>
          <a:ext cx="3205486" cy="100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8495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PERC Asia Risk Guide </a:t>
          </a:r>
        </a:p>
      </dsp:txBody>
      <dsp:txXfrm>
        <a:off x="4699665" y="4048604"/>
        <a:ext cx="3205486" cy="1001714"/>
      </dsp:txXfrm>
    </dsp:sp>
    <dsp:sp modelId="{9183F66E-9D62-6449-964C-C04C3FF8213B}">
      <dsp:nvSpPr>
        <dsp:cNvPr id="0" name=""/>
        <dsp:cNvSpPr/>
      </dsp:nvSpPr>
      <dsp:spPr>
        <a:xfrm>
          <a:off x="4566103" y="3903912"/>
          <a:ext cx="701200" cy="1051800"/>
        </a:xfrm>
        <a:prstGeom prst="rect">
          <a:avLst/>
        </a:prstGeom>
        <a:solidFill>
          <a:schemeClr val="accent2">
            <a:tint val="50000"/>
            <a:hueOff val="-880662"/>
            <a:satOff val="-76170"/>
            <a:lumOff val="-7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B746D-284C-4598-9B2B-884556D18917}">
      <dsp:nvSpPr>
        <dsp:cNvPr id="0" name=""/>
        <dsp:cNvSpPr/>
      </dsp:nvSpPr>
      <dsp:spPr>
        <a:xfrm>
          <a:off x="255296" y="0"/>
          <a:ext cx="1840536" cy="356439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75501-5CC0-44BE-9CB5-A21D9EF08A22}">
      <dsp:nvSpPr>
        <dsp:cNvPr id="0" name=""/>
        <dsp:cNvSpPr/>
      </dsp:nvSpPr>
      <dsp:spPr>
        <a:xfrm>
          <a:off x="885282" y="356787"/>
          <a:ext cx="1776912" cy="633515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ความเสี่ยงที่เกิดจากการ</a:t>
          </a:r>
          <a:b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ตรวจสอบเอกสาร หลักฐาน</a:t>
          </a:r>
          <a:endParaRPr lang="en-US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16208" y="387713"/>
        <a:ext cx="1715060" cy="571663"/>
      </dsp:txXfrm>
    </dsp:sp>
    <dsp:sp modelId="{AB8D2123-5CFF-400D-9684-37110A071F35}">
      <dsp:nvSpPr>
        <dsp:cNvPr id="0" name=""/>
        <dsp:cNvSpPr/>
      </dsp:nvSpPr>
      <dsp:spPr>
        <a:xfrm>
          <a:off x="850952" y="1102093"/>
          <a:ext cx="1845571" cy="633515"/>
        </a:xfrm>
        <a:prstGeom prst="round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ความเสี่ยงที่เกิดจากการใช้ดุลพินิจพิจารณา</a:t>
          </a:r>
          <a:b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</a:b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อนุมัติ อนุญาต</a:t>
          </a:r>
        </a:p>
      </dsp:txBody>
      <dsp:txXfrm>
        <a:off x="881878" y="1133019"/>
        <a:ext cx="1783719" cy="571663"/>
      </dsp:txXfrm>
    </dsp:sp>
    <dsp:sp modelId="{04C4D99F-F40D-465F-B526-4C989F23CFD2}">
      <dsp:nvSpPr>
        <dsp:cNvPr id="0" name=""/>
        <dsp:cNvSpPr/>
      </dsp:nvSpPr>
      <dsp:spPr>
        <a:xfrm>
          <a:off x="856527" y="1782198"/>
          <a:ext cx="1834421" cy="633515"/>
        </a:xfrm>
        <a:prstGeom prst="round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ความเสี่ยงที่เกิดจากการรับคำร้อง/สอบสวน</a:t>
          </a:r>
        </a:p>
      </dsp:txBody>
      <dsp:txXfrm>
        <a:off x="887453" y="1813124"/>
        <a:ext cx="1772569" cy="571663"/>
      </dsp:txXfrm>
    </dsp:sp>
    <dsp:sp modelId="{7ECA1990-06C4-4B6B-BCC1-E1F7F4A0684F}">
      <dsp:nvSpPr>
        <dsp:cNvPr id="0" name=""/>
        <dsp:cNvSpPr/>
      </dsp:nvSpPr>
      <dsp:spPr>
        <a:xfrm>
          <a:off x="870902" y="2494903"/>
          <a:ext cx="1805672" cy="633515"/>
        </a:xfrm>
        <a:prstGeom prst="roundRect">
          <a:avLst/>
        </a:prstGeom>
        <a:solidFill>
          <a:schemeClr val="accent2">
            <a:lumMod val="75000"/>
            <a:alpha val="9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6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ความเสี่ยงที่เกิดจากการการจัดเก็บ/รักษาเงิน</a:t>
          </a:r>
          <a:endParaRPr lang="en-US" sz="16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901828" y="2525829"/>
        <a:ext cx="1743820" cy="57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F985FB-9837-4EC4-A2AB-C6135E3B0DF4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AE5D52D-B5CD-461B-A7E5-6D8E37C5886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30102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CBD87-39E7-4A80-A742-97F830A5E4BA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180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CBD87-39E7-4A80-A742-97F830A5E4BA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754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cs typeface="Cordia New" pitchFamily="34" charset="-34"/>
            </a:endParaRPr>
          </a:p>
        </p:txBody>
      </p:sp>
      <p:sp>
        <p:nvSpPr>
          <p:cNvPr id="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2CBD87-39E7-4A80-A742-97F830A5E4BA}" type="slidenum">
              <a:rPr lang="en-US" smtClean="0">
                <a:cs typeface="Cordia New" pitchFamily="34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2390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3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หน้า 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3176B279-ECA0-4C42-90AD-7AE5B6EAE6D3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582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36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400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8684826"/>
            <a:ext cx="2972547" cy="457711"/>
          </a:xfrm>
          <a:prstGeom prst="rect">
            <a:avLst/>
          </a:prstGeom>
        </p:spPr>
        <p:txBody>
          <a:bodyPr/>
          <a:lstStyle/>
          <a:p>
            <a:fld id="{3176B279-ECA0-4C42-90AD-7AE5B6EAE6D3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74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0BA2-F2DF-4A97-9D22-EDE8D1D2254B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4E95-CDE6-4233-9BA2-0CA64AC49F3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BD4E0-E805-4D0E-9F49-E2A39457F4D7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6DC3-0AC5-4C5A-B448-47D4EB376C5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B749-2769-4C0F-83EB-B31CF0153988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4E175-5F12-4B5A-9654-06748D4D739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>
            <a:spLocks/>
          </p:cNvSpPr>
          <p:nvPr/>
        </p:nvSpPr>
        <p:spPr bwMode="auto">
          <a:xfrm>
            <a:off x="0" y="5271340"/>
            <a:ext cx="9144000" cy="1572051"/>
          </a:xfrm>
          <a:custGeom>
            <a:avLst/>
            <a:gdLst>
              <a:gd name="T0" fmla="*/ 2147483646 w 285750"/>
              <a:gd name="T1" fmla="*/ 2147483646 h 36835"/>
              <a:gd name="T2" fmla="*/ 2147483646 w 285750"/>
              <a:gd name="T3" fmla="*/ 2147483646 h 36835"/>
              <a:gd name="T4" fmla="*/ 2147483646 w 285750"/>
              <a:gd name="T5" fmla="*/ 2147483646 h 36835"/>
              <a:gd name="T6" fmla="*/ 2147483646 w 285750"/>
              <a:gd name="T7" fmla="*/ 2147483646 h 36835"/>
              <a:gd name="T8" fmla="*/ 2147483646 w 285750"/>
              <a:gd name="T9" fmla="*/ 2147483646 h 36835"/>
              <a:gd name="T10" fmla="*/ 2147483646 w 285750"/>
              <a:gd name="T11" fmla="*/ 2147483646 h 36835"/>
              <a:gd name="T12" fmla="*/ 2147483646 w 285750"/>
              <a:gd name="T13" fmla="*/ 2147483646 h 36835"/>
              <a:gd name="T14" fmla="*/ 2147483646 w 285750"/>
              <a:gd name="T15" fmla="*/ 2147483646 h 36835"/>
              <a:gd name="T16" fmla="*/ 2147483646 w 285750"/>
              <a:gd name="T17" fmla="*/ 2147483646 h 36835"/>
              <a:gd name="T18" fmla="*/ 2147483646 w 285750"/>
              <a:gd name="T19" fmla="*/ 2147483646 h 36835"/>
              <a:gd name="T20" fmla="*/ 2147483646 w 285750"/>
              <a:gd name="T21" fmla="*/ 2147483646 h 36835"/>
              <a:gd name="T22" fmla="*/ 2147483646 w 285750"/>
              <a:gd name="T23" fmla="*/ 2147483646 h 36835"/>
              <a:gd name="T24" fmla="*/ 2147483646 w 285750"/>
              <a:gd name="T25" fmla="*/ 2147483646 h 36835"/>
              <a:gd name="T26" fmla="*/ 2147483646 w 285750"/>
              <a:gd name="T27" fmla="*/ 2147483646 h 36835"/>
              <a:gd name="T28" fmla="*/ 2147483646 w 285750"/>
              <a:gd name="T29" fmla="*/ 2147483646 h 36835"/>
              <a:gd name="T30" fmla="*/ 2147483646 w 285750"/>
              <a:gd name="T31" fmla="*/ 2147483646 h 36835"/>
              <a:gd name="T32" fmla="*/ 2147483646 w 285750"/>
              <a:gd name="T33" fmla="*/ 2147483646 h 36835"/>
              <a:gd name="T34" fmla="*/ 2147483646 w 285750"/>
              <a:gd name="T35" fmla="*/ 2147483646 h 36835"/>
              <a:gd name="T36" fmla="*/ 2147483646 w 285750"/>
              <a:gd name="T37" fmla="*/ 2147483646 h 36835"/>
              <a:gd name="T38" fmla="*/ 2147483646 w 285750"/>
              <a:gd name="T39" fmla="*/ 2147483646 h 36835"/>
              <a:gd name="T40" fmla="*/ 2147483646 w 285750"/>
              <a:gd name="T41" fmla="*/ 2147483646 h 36835"/>
              <a:gd name="T42" fmla="*/ 2147483646 w 285750"/>
              <a:gd name="T43" fmla="*/ 2147483646 h 36835"/>
              <a:gd name="T44" fmla="*/ 2147483646 w 285750"/>
              <a:gd name="T45" fmla="*/ 2147483646 h 36835"/>
              <a:gd name="T46" fmla="*/ 2147483646 w 285750"/>
              <a:gd name="T47" fmla="*/ 2147483646 h 36835"/>
              <a:gd name="T48" fmla="*/ 2147483646 w 285750"/>
              <a:gd name="T49" fmla="*/ 2147483646 h 36835"/>
              <a:gd name="T50" fmla="*/ 2147483646 w 285750"/>
              <a:gd name="T51" fmla="*/ 2147483646 h 36835"/>
              <a:gd name="T52" fmla="*/ 2147483646 w 285750"/>
              <a:gd name="T53" fmla="*/ 2147483646 h 36835"/>
              <a:gd name="T54" fmla="*/ 2147483646 w 285750"/>
              <a:gd name="T55" fmla="*/ 2147483646 h 36835"/>
              <a:gd name="T56" fmla="*/ 2147483646 w 285750"/>
              <a:gd name="T57" fmla="*/ 2147483646 h 36835"/>
              <a:gd name="T58" fmla="*/ 2147483646 w 285750"/>
              <a:gd name="T59" fmla="*/ 2147483646 h 36835"/>
              <a:gd name="T60" fmla="*/ 2147483646 w 285750"/>
              <a:gd name="T61" fmla="*/ 2147483646 h 36835"/>
              <a:gd name="T62" fmla="*/ 2147483646 w 285750"/>
              <a:gd name="T63" fmla="*/ 2147483646 h 36835"/>
              <a:gd name="T64" fmla="*/ 2147483646 w 285750"/>
              <a:gd name="T65" fmla="*/ 2147483646 h 36835"/>
              <a:gd name="T66" fmla="*/ 2147483646 w 285750"/>
              <a:gd name="T67" fmla="*/ 2147483646 h 36835"/>
              <a:gd name="T68" fmla="*/ 2147483646 w 285750"/>
              <a:gd name="T69" fmla="*/ 2147483646 h 36835"/>
              <a:gd name="T70" fmla="*/ 2147483646 w 285750"/>
              <a:gd name="T71" fmla="*/ 2147483646 h 36835"/>
              <a:gd name="T72" fmla="*/ 2147483646 w 285750"/>
              <a:gd name="T73" fmla="*/ 2147483646 h 36835"/>
              <a:gd name="T74" fmla="*/ 2147483646 w 285750"/>
              <a:gd name="T75" fmla="*/ 2147483646 h 36835"/>
              <a:gd name="T76" fmla="*/ 2147483646 w 285750"/>
              <a:gd name="T77" fmla="*/ 2147483646 h 36835"/>
              <a:gd name="T78" fmla="*/ 2147483646 w 285750"/>
              <a:gd name="T79" fmla="*/ 2147483646 h 36835"/>
              <a:gd name="T80" fmla="*/ 2147483646 w 285750"/>
              <a:gd name="T81" fmla="*/ 2147483646 h 36835"/>
              <a:gd name="T82" fmla="*/ 2147483646 w 285750"/>
              <a:gd name="T83" fmla="*/ 2147483646 h 36835"/>
              <a:gd name="T84" fmla="*/ 2147483646 w 285750"/>
              <a:gd name="T85" fmla="*/ 2147483646 h 36835"/>
              <a:gd name="T86" fmla="*/ 2147483646 w 285750"/>
              <a:gd name="T87" fmla="*/ 2147483646 h 36835"/>
              <a:gd name="T88" fmla="*/ 2147483646 w 285750"/>
              <a:gd name="T89" fmla="*/ 2147483646 h 36835"/>
              <a:gd name="T90" fmla="*/ 2147483646 w 285750"/>
              <a:gd name="T91" fmla="*/ 2147483646 h 36835"/>
              <a:gd name="T92" fmla="*/ 0 w 285750"/>
              <a:gd name="T93" fmla="*/ 2147483646 h 36835"/>
              <a:gd name="T94" fmla="*/ 2147483646 w 285750"/>
              <a:gd name="T95" fmla="*/ 2147483646 h 36835"/>
              <a:gd name="T96" fmla="*/ 2147483646 w 285750"/>
              <a:gd name="T97" fmla="*/ 0 h 368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285750" h="36835" extrusionOk="0">
                <a:moveTo>
                  <a:pt x="280169" y="0"/>
                </a:moveTo>
                <a:lnTo>
                  <a:pt x="272802" y="4465"/>
                </a:lnTo>
                <a:lnTo>
                  <a:pt x="272802" y="23441"/>
                </a:lnTo>
                <a:lnTo>
                  <a:pt x="264988" y="23441"/>
                </a:lnTo>
                <a:lnTo>
                  <a:pt x="264988" y="12948"/>
                </a:lnTo>
                <a:lnTo>
                  <a:pt x="260524" y="12948"/>
                </a:lnTo>
                <a:lnTo>
                  <a:pt x="260524" y="6028"/>
                </a:lnTo>
                <a:lnTo>
                  <a:pt x="253157" y="6028"/>
                </a:lnTo>
                <a:lnTo>
                  <a:pt x="253157" y="19869"/>
                </a:lnTo>
                <a:lnTo>
                  <a:pt x="232395" y="15404"/>
                </a:lnTo>
                <a:lnTo>
                  <a:pt x="232395" y="7144"/>
                </a:lnTo>
                <a:lnTo>
                  <a:pt x="225698" y="7144"/>
                </a:lnTo>
                <a:lnTo>
                  <a:pt x="225698" y="19422"/>
                </a:lnTo>
                <a:lnTo>
                  <a:pt x="216098" y="19422"/>
                </a:lnTo>
                <a:lnTo>
                  <a:pt x="216098" y="9153"/>
                </a:lnTo>
                <a:lnTo>
                  <a:pt x="214313" y="9153"/>
                </a:lnTo>
                <a:lnTo>
                  <a:pt x="214313" y="8483"/>
                </a:lnTo>
                <a:lnTo>
                  <a:pt x="210071" y="8483"/>
                </a:lnTo>
                <a:lnTo>
                  <a:pt x="210071" y="9153"/>
                </a:lnTo>
                <a:lnTo>
                  <a:pt x="208731" y="9153"/>
                </a:lnTo>
                <a:lnTo>
                  <a:pt x="208731" y="18083"/>
                </a:lnTo>
                <a:lnTo>
                  <a:pt x="200695" y="18083"/>
                </a:lnTo>
                <a:lnTo>
                  <a:pt x="200695" y="6028"/>
                </a:lnTo>
                <a:lnTo>
                  <a:pt x="198462" y="6028"/>
                </a:lnTo>
                <a:lnTo>
                  <a:pt x="198351" y="5693"/>
                </a:lnTo>
                <a:lnTo>
                  <a:pt x="198239" y="5414"/>
                </a:lnTo>
                <a:lnTo>
                  <a:pt x="198072" y="5135"/>
                </a:lnTo>
                <a:lnTo>
                  <a:pt x="197848" y="4911"/>
                </a:lnTo>
                <a:lnTo>
                  <a:pt x="197625" y="4744"/>
                </a:lnTo>
                <a:lnTo>
                  <a:pt x="197346" y="4577"/>
                </a:lnTo>
                <a:lnTo>
                  <a:pt x="197011" y="4521"/>
                </a:lnTo>
                <a:lnTo>
                  <a:pt x="196676" y="4465"/>
                </a:lnTo>
                <a:lnTo>
                  <a:pt x="196342" y="4521"/>
                </a:lnTo>
                <a:lnTo>
                  <a:pt x="196007" y="4577"/>
                </a:lnTo>
                <a:lnTo>
                  <a:pt x="195728" y="4744"/>
                </a:lnTo>
                <a:lnTo>
                  <a:pt x="195504" y="4911"/>
                </a:lnTo>
                <a:lnTo>
                  <a:pt x="195281" y="5135"/>
                </a:lnTo>
                <a:lnTo>
                  <a:pt x="195114" y="5414"/>
                </a:lnTo>
                <a:lnTo>
                  <a:pt x="195002" y="5693"/>
                </a:lnTo>
                <a:lnTo>
                  <a:pt x="194890" y="6028"/>
                </a:lnTo>
                <a:lnTo>
                  <a:pt x="192881" y="6028"/>
                </a:lnTo>
                <a:lnTo>
                  <a:pt x="192881" y="14734"/>
                </a:lnTo>
                <a:lnTo>
                  <a:pt x="182166" y="14734"/>
                </a:lnTo>
                <a:lnTo>
                  <a:pt x="182166" y="19869"/>
                </a:lnTo>
                <a:lnTo>
                  <a:pt x="172789" y="19869"/>
                </a:lnTo>
                <a:lnTo>
                  <a:pt x="172789" y="14734"/>
                </a:lnTo>
                <a:lnTo>
                  <a:pt x="167432" y="12502"/>
                </a:lnTo>
                <a:lnTo>
                  <a:pt x="167432" y="16967"/>
                </a:lnTo>
                <a:lnTo>
                  <a:pt x="160511" y="16967"/>
                </a:lnTo>
                <a:lnTo>
                  <a:pt x="160511" y="8037"/>
                </a:lnTo>
                <a:lnTo>
                  <a:pt x="154260" y="8037"/>
                </a:lnTo>
                <a:lnTo>
                  <a:pt x="154260" y="6697"/>
                </a:lnTo>
                <a:lnTo>
                  <a:pt x="152251" y="6697"/>
                </a:lnTo>
                <a:lnTo>
                  <a:pt x="152251" y="8037"/>
                </a:lnTo>
                <a:lnTo>
                  <a:pt x="150912" y="8037"/>
                </a:lnTo>
                <a:lnTo>
                  <a:pt x="150912" y="21655"/>
                </a:lnTo>
                <a:lnTo>
                  <a:pt x="138410" y="21655"/>
                </a:lnTo>
                <a:lnTo>
                  <a:pt x="138410" y="8037"/>
                </a:lnTo>
                <a:lnTo>
                  <a:pt x="130597" y="8037"/>
                </a:lnTo>
                <a:lnTo>
                  <a:pt x="130597" y="18976"/>
                </a:lnTo>
                <a:lnTo>
                  <a:pt x="127695" y="18976"/>
                </a:lnTo>
                <a:lnTo>
                  <a:pt x="127695" y="11162"/>
                </a:lnTo>
                <a:lnTo>
                  <a:pt x="121890" y="11162"/>
                </a:lnTo>
                <a:lnTo>
                  <a:pt x="121890" y="18976"/>
                </a:lnTo>
                <a:lnTo>
                  <a:pt x="120774" y="18976"/>
                </a:lnTo>
                <a:lnTo>
                  <a:pt x="120774" y="20538"/>
                </a:lnTo>
                <a:lnTo>
                  <a:pt x="109165" y="20538"/>
                </a:lnTo>
                <a:lnTo>
                  <a:pt x="109165" y="12948"/>
                </a:lnTo>
                <a:lnTo>
                  <a:pt x="99343" y="12948"/>
                </a:lnTo>
                <a:lnTo>
                  <a:pt x="99343" y="11162"/>
                </a:lnTo>
                <a:lnTo>
                  <a:pt x="93762" y="11162"/>
                </a:lnTo>
                <a:lnTo>
                  <a:pt x="93762" y="22994"/>
                </a:lnTo>
                <a:lnTo>
                  <a:pt x="86841" y="22994"/>
                </a:lnTo>
                <a:lnTo>
                  <a:pt x="86841" y="14734"/>
                </a:lnTo>
                <a:lnTo>
                  <a:pt x="84386" y="14734"/>
                </a:lnTo>
                <a:lnTo>
                  <a:pt x="84386" y="12948"/>
                </a:lnTo>
                <a:lnTo>
                  <a:pt x="80144" y="12948"/>
                </a:lnTo>
                <a:lnTo>
                  <a:pt x="80144" y="14734"/>
                </a:lnTo>
                <a:lnTo>
                  <a:pt x="77465" y="14734"/>
                </a:lnTo>
                <a:lnTo>
                  <a:pt x="77465" y="21655"/>
                </a:lnTo>
                <a:lnTo>
                  <a:pt x="56927" y="21655"/>
                </a:lnTo>
                <a:lnTo>
                  <a:pt x="56927" y="16297"/>
                </a:lnTo>
                <a:lnTo>
                  <a:pt x="51346" y="16297"/>
                </a:lnTo>
                <a:lnTo>
                  <a:pt x="51346" y="8037"/>
                </a:lnTo>
                <a:lnTo>
                  <a:pt x="45318" y="10269"/>
                </a:lnTo>
                <a:lnTo>
                  <a:pt x="45318" y="27682"/>
                </a:lnTo>
                <a:lnTo>
                  <a:pt x="33710" y="27682"/>
                </a:lnTo>
                <a:lnTo>
                  <a:pt x="33710" y="11162"/>
                </a:lnTo>
                <a:lnTo>
                  <a:pt x="25673" y="11162"/>
                </a:lnTo>
                <a:lnTo>
                  <a:pt x="25673" y="21878"/>
                </a:lnTo>
                <a:lnTo>
                  <a:pt x="8037" y="21878"/>
                </a:lnTo>
                <a:lnTo>
                  <a:pt x="8037" y="16967"/>
                </a:lnTo>
                <a:lnTo>
                  <a:pt x="0" y="16967"/>
                </a:lnTo>
                <a:lnTo>
                  <a:pt x="0" y="36835"/>
                </a:lnTo>
                <a:lnTo>
                  <a:pt x="285750" y="36835"/>
                </a:lnTo>
                <a:lnTo>
                  <a:pt x="285750" y="16743"/>
                </a:lnTo>
                <a:lnTo>
                  <a:pt x="280169" y="16743"/>
                </a:lnTo>
                <a:lnTo>
                  <a:pt x="280169" y="0"/>
                </a:lnTo>
                <a:close/>
              </a:path>
            </a:pathLst>
          </a:custGeom>
          <a:solidFill>
            <a:srgbClr val="1C4587">
              <a:alpha val="23529"/>
            </a:srgbClr>
          </a:soli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4" name="Google Shape;11;p2"/>
          <p:cNvSpPr>
            <a:spLocks/>
          </p:cNvSpPr>
          <p:nvPr/>
        </p:nvSpPr>
        <p:spPr bwMode="auto">
          <a:xfrm>
            <a:off x="36161" y="5366307"/>
            <a:ext cx="9071680" cy="1477085"/>
          </a:xfrm>
          <a:custGeom>
            <a:avLst/>
            <a:gdLst>
              <a:gd name="T0" fmla="*/ 2147483646 w 283518"/>
              <a:gd name="T1" fmla="*/ 2147483646 h 34603"/>
              <a:gd name="T2" fmla="*/ 2147483646 w 283518"/>
              <a:gd name="T3" fmla="*/ 2147483646 h 34603"/>
              <a:gd name="T4" fmla="*/ 2147483646 w 283518"/>
              <a:gd name="T5" fmla="*/ 2147483646 h 34603"/>
              <a:gd name="T6" fmla="*/ 2147483646 w 283518"/>
              <a:gd name="T7" fmla="*/ 2147483646 h 34603"/>
              <a:gd name="T8" fmla="*/ 2147483646 w 283518"/>
              <a:gd name="T9" fmla="*/ 2147483646 h 34603"/>
              <a:gd name="T10" fmla="*/ 2147483646 w 283518"/>
              <a:gd name="T11" fmla="*/ 2147483646 h 34603"/>
              <a:gd name="T12" fmla="*/ 2147483646 w 283518"/>
              <a:gd name="T13" fmla="*/ 2147483646 h 34603"/>
              <a:gd name="T14" fmla="*/ 2147483646 w 283518"/>
              <a:gd name="T15" fmla="*/ 2147483646 h 34603"/>
              <a:gd name="T16" fmla="*/ 2147483646 w 283518"/>
              <a:gd name="T17" fmla="*/ 2147483646 h 34603"/>
              <a:gd name="T18" fmla="*/ 2147483646 w 283518"/>
              <a:gd name="T19" fmla="*/ 2147483646 h 34603"/>
              <a:gd name="T20" fmla="*/ 2147483646 w 283518"/>
              <a:gd name="T21" fmla="*/ 2147483646 h 34603"/>
              <a:gd name="T22" fmla="*/ 2147483646 w 283518"/>
              <a:gd name="T23" fmla="*/ 2147483646 h 34603"/>
              <a:gd name="T24" fmla="*/ 2147483646 w 283518"/>
              <a:gd name="T25" fmla="*/ 2147483646 h 34603"/>
              <a:gd name="T26" fmla="*/ 2147483646 w 283518"/>
              <a:gd name="T27" fmla="*/ 2147483646 h 34603"/>
              <a:gd name="T28" fmla="*/ 2147483646 w 283518"/>
              <a:gd name="T29" fmla="*/ 2147483646 h 34603"/>
              <a:gd name="T30" fmla="*/ 2147483646 w 283518"/>
              <a:gd name="T31" fmla="*/ 2147483646 h 34603"/>
              <a:gd name="T32" fmla="*/ 2147483646 w 283518"/>
              <a:gd name="T33" fmla="*/ 2147483646 h 34603"/>
              <a:gd name="T34" fmla="*/ 2147483646 w 283518"/>
              <a:gd name="T35" fmla="*/ 2147483646 h 34603"/>
              <a:gd name="T36" fmla="*/ 2147483646 w 283518"/>
              <a:gd name="T37" fmla="*/ 2147483646 h 34603"/>
              <a:gd name="T38" fmla="*/ 2147483646 w 283518"/>
              <a:gd name="T39" fmla="*/ 2147483646 h 34603"/>
              <a:gd name="T40" fmla="*/ 2147483646 w 283518"/>
              <a:gd name="T41" fmla="*/ 2147483646 h 34603"/>
              <a:gd name="T42" fmla="*/ 2147483646 w 283518"/>
              <a:gd name="T43" fmla="*/ 2147483646 h 34603"/>
              <a:gd name="T44" fmla="*/ 2147483646 w 283518"/>
              <a:gd name="T45" fmla="*/ 2147483646 h 34603"/>
              <a:gd name="T46" fmla="*/ 2147483646 w 283518"/>
              <a:gd name="T47" fmla="*/ 2147483646 h 34603"/>
              <a:gd name="T48" fmla="*/ 2147483646 w 283518"/>
              <a:gd name="T49" fmla="*/ 2147483646 h 34603"/>
              <a:gd name="T50" fmla="*/ 2147483646 w 283518"/>
              <a:gd name="T51" fmla="*/ 2147483646 h 34603"/>
              <a:gd name="T52" fmla="*/ 0 w 283518"/>
              <a:gd name="T53" fmla="*/ 2147483646 h 34603"/>
              <a:gd name="T54" fmla="*/ 2147483646 w 283518"/>
              <a:gd name="T55" fmla="*/ 2147483646 h 34603"/>
              <a:gd name="T56" fmla="*/ 2147483646 w 283518"/>
              <a:gd name="T57" fmla="*/ 2147483646 h 34603"/>
              <a:gd name="T58" fmla="*/ 2147483646 w 283518"/>
              <a:gd name="T59" fmla="*/ 2147483646 h 34603"/>
              <a:gd name="T60" fmla="*/ 2147483646 w 283518"/>
              <a:gd name="T61" fmla="*/ 2147483646 h 34603"/>
              <a:gd name="T62" fmla="*/ 2147483646 w 283518"/>
              <a:gd name="T63" fmla="*/ 2147483646 h 34603"/>
              <a:gd name="T64" fmla="*/ 2147483646 w 283518"/>
              <a:gd name="T65" fmla="*/ 2147483646 h 34603"/>
              <a:gd name="T66" fmla="*/ 2147483646 w 283518"/>
              <a:gd name="T67" fmla="*/ 2147483646 h 34603"/>
              <a:gd name="T68" fmla="*/ 2147483646 w 283518"/>
              <a:gd name="T69" fmla="*/ 2147483646 h 34603"/>
              <a:gd name="T70" fmla="*/ 2147483646 w 283518"/>
              <a:gd name="T71" fmla="*/ 2147483646 h 34603"/>
              <a:gd name="T72" fmla="*/ 2147483646 w 283518"/>
              <a:gd name="T73" fmla="*/ 2147483646 h 34603"/>
              <a:gd name="T74" fmla="*/ 2147483646 w 283518"/>
              <a:gd name="T75" fmla="*/ 2147483646 h 34603"/>
              <a:gd name="T76" fmla="*/ 2147483646 w 283518"/>
              <a:gd name="T77" fmla="*/ 2147483646 h 34603"/>
              <a:gd name="T78" fmla="*/ 2147483646 w 283518"/>
              <a:gd name="T79" fmla="*/ 2147483646 h 34603"/>
              <a:gd name="T80" fmla="*/ 2147483646 w 283518"/>
              <a:gd name="T81" fmla="*/ 2147483646 h 34603"/>
              <a:gd name="T82" fmla="*/ 2147483646 w 283518"/>
              <a:gd name="T83" fmla="*/ 2147483646 h 34603"/>
              <a:gd name="T84" fmla="*/ 2147483646 w 283518"/>
              <a:gd name="T85" fmla="*/ 2147483646 h 34603"/>
              <a:gd name="T86" fmla="*/ 2147483646 w 283518"/>
              <a:gd name="T87" fmla="*/ 2147483646 h 34603"/>
              <a:gd name="T88" fmla="*/ 2147483646 w 283518"/>
              <a:gd name="T89" fmla="*/ 2147483646 h 34603"/>
              <a:gd name="T90" fmla="*/ 2147483646 w 283518"/>
              <a:gd name="T91" fmla="*/ 2147483646 h 34603"/>
              <a:gd name="T92" fmla="*/ 2147483646 w 283518"/>
              <a:gd name="T93" fmla="*/ 2147483646 h 34603"/>
              <a:gd name="T94" fmla="*/ 2147483646 w 283518"/>
              <a:gd name="T95" fmla="*/ 2147483646 h 34603"/>
              <a:gd name="T96" fmla="*/ 2147483646 w 283518"/>
              <a:gd name="T97" fmla="*/ 2147483646 h 34603"/>
              <a:gd name="T98" fmla="*/ 2147483646 w 283518"/>
              <a:gd name="T99" fmla="*/ 2147483646 h 34603"/>
              <a:gd name="T100" fmla="*/ 2147483646 w 283518"/>
              <a:gd name="T101" fmla="*/ 2147483646 h 34603"/>
              <a:gd name="T102" fmla="*/ 2147483646 w 283518"/>
              <a:gd name="T103" fmla="*/ 2147483646 h 34603"/>
              <a:gd name="T104" fmla="*/ 2147483646 w 283518"/>
              <a:gd name="T105" fmla="*/ 2147483646 h 34603"/>
              <a:gd name="T106" fmla="*/ 2147483646 w 283518"/>
              <a:gd name="T107" fmla="*/ 2147483646 h 34603"/>
              <a:gd name="T108" fmla="*/ 2147483646 w 283518"/>
              <a:gd name="T109" fmla="*/ 2147483646 h 34603"/>
              <a:gd name="T110" fmla="*/ 2147483646 w 283518"/>
              <a:gd name="T111" fmla="*/ 2147483646 h 34603"/>
              <a:gd name="T112" fmla="*/ 2147483646 w 283518"/>
              <a:gd name="T113" fmla="*/ 2147483646 h 34603"/>
              <a:gd name="T114" fmla="*/ 2147483646 w 283518"/>
              <a:gd name="T115" fmla="*/ 2147483646 h 34603"/>
              <a:gd name="T116" fmla="*/ 2147483646 w 283518"/>
              <a:gd name="T117" fmla="*/ 2147483646 h 34603"/>
              <a:gd name="T118" fmla="*/ 2147483646 w 283518"/>
              <a:gd name="T119" fmla="*/ 4590907 h 346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83518" h="34603" extrusionOk="0">
                <a:moveTo>
                  <a:pt x="110059" y="1"/>
                </a:moveTo>
                <a:lnTo>
                  <a:pt x="110059" y="2010"/>
                </a:lnTo>
                <a:lnTo>
                  <a:pt x="108273" y="2010"/>
                </a:lnTo>
                <a:lnTo>
                  <a:pt x="108273" y="5135"/>
                </a:lnTo>
                <a:lnTo>
                  <a:pt x="105817" y="5135"/>
                </a:lnTo>
                <a:lnTo>
                  <a:pt x="105817" y="29245"/>
                </a:lnTo>
                <a:lnTo>
                  <a:pt x="100236" y="29245"/>
                </a:lnTo>
                <a:lnTo>
                  <a:pt x="100236" y="16297"/>
                </a:lnTo>
                <a:lnTo>
                  <a:pt x="90413" y="16297"/>
                </a:lnTo>
                <a:lnTo>
                  <a:pt x="90413" y="26622"/>
                </a:lnTo>
                <a:lnTo>
                  <a:pt x="83046" y="29859"/>
                </a:lnTo>
                <a:lnTo>
                  <a:pt x="83046" y="22771"/>
                </a:lnTo>
                <a:lnTo>
                  <a:pt x="80144" y="22771"/>
                </a:lnTo>
                <a:lnTo>
                  <a:pt x="80144" y="29245"/>
                </a:lnTo>
                <a:lnTo>
                  <a:pt x="73224" y="29245"/>
                </a:lnTo>
                <a:lnTo>
                  <a:pt x="73224" y="24557"/>
                </a:lnTo>
                <a:lnTo>
                  <a:pt x="69429" y="24557"/>
                </a:lnTo>
                <a:lnTo>
                  <a:pt x="69429" y="11386"/>
                </a:lnTo>
                <a:lnTo>
                  <a:pt x="59159" y="13228"/>
                </a:lnTo>
                <a:lnTo>
                  <a:pt x="59159" y="24557"/>
                </a:lnTo>
                <a:lnTo>
                  <a:pt x="53355" y="24557"/>
                </a:lnTo>
                <a:lnTo>
                  <a:pt x="53355" y="29245"/>
                </a:lnTo>
                <a:lnTo>
                  <a:pt x="45765" y="29245"/>
                </a:lnTo>
                <a:lnTo>
                  <a:pt x="45765" y="13842"/>
                </a:lnTo>
                <a:lnTo>
                  <a:pt x="41747" y="13842"/>
                </a:lnTo>
                <a:lnTo>
                  <a:pt x="41747" y="5135"/>
                </a:lnTo>
                <a:lnTo>
                  <a:pt x="28352" y="5135"/>
                </a:lnTo>
                <a:lnTo>
                  <a:pt x="28352" y="25450"/>
                </a:lnTo>
                <a:lnTo>
                  <a:pt x="20762" y="25450"/>
                </a:lnTo>
                <a:lnTo>
                  <a:pt x="20762" y="16297"/>
                </a:lnTo>
                <a:lnTo>
                  <a:pt x="19311" y="16297"/>
                </a:lnTo>
                <a:lnTo>
                  <a:pt x="19143" y="15348"/>
                </a:lnTo>
                <a:lnTo>
                  <a:pt x="19032" y="14902"/>
                </a:lnTo>
                <a:lnTo>
                  <a:pt x="18864" y="14511"/>
                </a:lnTo>
                <a:lnTo>
                  <a:pt x="18585" y="14121"/>
                </a:lnTo>
                <a:lnTo>
                  <a:pt x="18306" y="13786"/>
                </a:lnTo>
                <a:lnTo>
                  <a:pt x="17915" y="13507"/>
                </a:lnTo>
                <a:lnTo>
                  <a:pt x="17525" y="13339"/>
                </a:lnTo>
                <a:lnTo>
                  <a:pt x="17078" y="13228"/>
                </a:lnTo>
                <a:lnTo>
                  <a:pt x="16632" y="13172"/>
                </a:lnTo>
                <a:lnTo>
                  <a:pt x="16185" y="13228"/>
                </a:lnTo>
                <a:lnTo>
                  <a:pt x="15739" y="13339"/>
                </a:lnTo>
                <a:lnTo>
                  <a:pt x="15348" y="13507"/>
                </a:lnTo>
                <a:lnTo>
                  <a:pt x="14957" y="13786"/>
                </a:lnTo>
                <a:lnTo>
                  <a:pt x="14678" y="14121"/>
                </a:lnTo>
                <a:lnTo>
                  <a:pt x="14399" y="14511"/>
                </a:lnTo>
                <a:lnTo>
                  <a:pt x="14232" y="14902"/>
                </a:lnTo>
                <a:lnTo>
                  <a:pt x="14120" y="15348"/>
                </a:lnTo>
                <a:lnTo>
                  <a:pt x="13953" y="16297"/>
                </a:lnTo>
                <a:lnTo>
                  <a:pt x="12502" y="16297"/>
                </a:lnTo>
                <a:lnTo>
                  <a:pt x="12502" y="21153"/>
                </a:lnTo>
                <a:lnTo>
                  <a:pt x="4242" y="23385"/>
                </a:lnTo>
                <a:lnTo>
                  <a:pt x="4242" y="29245"/>
                </a:lnTo>
                <a:lnTo>
                  <a:pt x="0" y="29245"/>
                </a:lnTo>
                <a:lnTo>
                  <a:pt x="0" y="34603"/>
                </a:lnTo>
                <a:lnTo>
                  <a:pt x="283518" y="34603"/>
                </a:lnTo>
                <a:lnTo>
                  <a:pt x="283518" y="25450"/>
                </a:lnTo>
                <a:lnTo>
                  <a:pt x="275258" y="25450"/>
                </a:lnTo>
                <a:lnTo>
                  <a:pt x="275258" y="11163"/>
                </a:lnTo>
                <a:lnTo>
                  <a:pt x="268114" y="11163"/>
                </a:lnTo>
                <a:lnTo>
                  <a:pt x="268114" y="19423"/>
                </a:lnTo>
                <a:lnTo>
                  <a:pt x="255389" y="19423"/>
                </a:lnTo>
                <a:lnTo>
                  <a:pt x="255389" y="29245"/>
                </a:lnTo>
                <a:lnTo>
                  <a:pt x="247576" y="29245"/>
                </a:lnTo>
                <a:lnTo>
                  <a:pt x="247576" y="5135"/>
                </a:lnTo>
                <a:lnTo>
                  <a:pt x="244450" y="5135"/>
                </a:lnTo>
                <a:lnTo>
                  <a:pt x="244450" y="4075"/>
                </a:lnTo>
                <a:lnTo>
                  <a:pt x="244339" y="3405"/>
                </a:lnTo>
                <a:lnTo>
                  <a:pt x="244171" y="2791"/>
                </a:lnTo>
                <a:lnTo>
                  <a:pt x="243892" y="2289"/>
                </a:lnTo>
                <a:lnTo>
                  <a:pt x="243502" y="1787"/>
                </a:lnTo>
                <a:lnTo>
                  <a:pt x="242999" y="1452"/>
                </a:lnTo>
                <a:lnTo>
                  <a:pt x="242441" y="1117"/>
                </a:lnTo>
                <a:lnTo>
                  <a:pt x="241883" y="949"/>
                </a:lnTo>
                <a:lnTo>
                  <a:pt x="241213" y="894"/>
                </a:lnTo>
                <a:lnTo>
                  <a:pt x="240544" y="949"/>
                </a:lnTo>
                <a:lnTo>
                  <a:pt x="239986" y="1117"/>
                </a:lnTo>
                <a:lnTo>
                  <a:pt x="239427" y="1452"/>
                </a:lnTo>
                <a:lnTo>
                  <a:pt x="238925" y="1787"/>
                </a:lnTo>
                <a:lnTo>
                  <a:pt x="238534" y="2289"/>
                </a:lnTo>
                <a:lnTo>
                  <a:pt x="238255" y="2791"/>
                </a:lnTo>
                <a:lnTo>
                  <a:pt x="238088" y="3405"/>
                </a:lnTo>
                <a:lnTo>
                  <a:pt x="237976" y="4075"/>
                </a:lnTo>
                <a:lnTo>
                  <a:pt x="237976" y="5135"/>
                </a:lnTo>
                <a:lnTo>
                  <a:pt x="235074" y="5135"/>
                </a:lnTo>
                <a:lnTo>
                  <a:pt x="235074" y="21878"/>
                </a:lnTo>
                <a:lnTo>
                  <a:pt x="226368" y="30864"/>
                </a:lnTo>
                <a:lnTo>
                  <a:pt x="226368" y="894"/>
                </a:lnTo>
                <a:lnTo>
                  <a:pt x="221010" y="5637"/>
                </a:lnTo>
                <a:lnTo>
                  <a:pt x="221010" y="21432"/>
                </a:lnTo>
                <a:lnTo>
                  <a:pt x="216322" y="21432"/>
                </a:lnTo>
                <a:lnTo>
                  <a:pt x="216322" y="13842"/>
                </a:lnTo>
                <a:lnTo>
                  <a:pt x="204490" y="13842"/>
                </a:lnTo>
                <a:lnTo>
                  <a:pt x="204490" y="29245"/>
                </a:lnTo>
                <a:lnTo>
                  <a:pt x="195114" y="29245"/>
                </a:lnTo>
                <a:lnTo>
                  <a:pt x="195114" y="11163"/>
                </a:lnTo>
                <a:lnTo>
                  <a:pt x="185961" y="11163"/>
                </a:lnTo>
                <a:lnTo>
                  <a:pt x="185961" y="29245"/>
                </a:lnTo>
                <a:lnTo>
                  <a:pt x="177255" y="29245"/>
                </a:lnTo>
                <a:lnTo>
                  <a:pt x="177255" y="16297"/>
                </a:lnTo>
                <a:lnTo>
                  <a:pt x="174799" y="16297"/>
                </a:lnTo>
                <a:lnTo>
                  <a:pt x="174799" y="29692"/>
                </a:lnTo>
                <a:lnTo>
                  <a:pt x="166316" y="26678"/>
                </a:lnTo>
                <a:lnTo>
                  <a:pt x="166316" y="19423"/>
                </a:lnTo>
                <a:lnTo>
                  <a:pt x="163190" y="19423"/>
                </a:lnTo>
                <a:lnTo>
                  <a:pt x="163190" y="11832"/>
                </a:lnTo>
                <a:lnTo>
                  <a:pt x="155600" y="11832"/>
                </a:lnTo>
                <a:lnTo>
                  <a:pt x="155600" y="19423"/>
                </a:lnTo>
                <a:lnTo>
                  <a:pt x="144884" y="19423"/>
                </a:lnTo>
                <a:lnTo>
                  <a:pt x="144884" y="15293"/>
                </a:lnTo>
                <a:lnTo>
                  <a:pt x="134615" y="11609"/>
                </a:lnTo>
                <a:lnTo>
                  <a:pt x="134615" y="23664"/>
                </a:lnTo>
                <a:lnTo>
                  <a:pt x="123900" y="23664"/>
                </a:lnTo>
                <a:lnTo>
                  <a:pt x="123900" y="13842"/>
                </a:lnTo>
                <a:lnTo>
                  <a:pt x="117426" y="13842"/>
                </a:lnTo>
                <a:lnTo>
                  <a:pt x="117426" y="5135"/>
                </a:lnTo>
                <a:lnTo>
                  <a:pt x="114523" y="5135"/>
                </a:lnTo>
                <a:lnTo>
                  <a:pt x="114523" y="2010"/>
                </a:lnTo>
                <a:lnTo>
                  <a:pt x="112738" y="2010"/>
                </a:lnTo>
                <a:lnTo>
                  <a:pt x="112738" y="1"/>
                </a:lnTo>
                <a:lnTo>
                  <a:pt x="110059" y="1"/>
                </a:lnTo>
                <a:close/>
              </a:path>
            </a:pathLst>
          </a:custGeom>
          <a:solidFill>
            <a:srgbClr val="3D85C6"/>
          </a:soli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5" name="Google Shape;12;p2"/>
          <p:cNvSpPr>
            <a:spLocks/>
          </p:cNvSpPr>
          <p:nvPr/>
        </p:nvSpPr>
        <p:spPr bwMode="auto">
          <a:xfrm>
            <a:off x="0" y="5182219"/>
            <a:ext cx="9144000" cy="1675783"/>
          </a:xfrm>
          <a:custGeom>
            <a:avLst/>
            <a:gdLst>
              <a:gd name="T0" fmla="*/ 2147483646 w 285750"/>
              <a:gd name="T1" fmla="*/ 2147483646 h 39291"/>
              <a:gd name="T2" fmla="*/ 2147483646 w 285750"/>
              <a:gd name="T3" fmla="*/ 2147483646 h 39291"/>
              <a:gd name="T4" fmla="*/ 2147483646 w 285750"/>
              <a:gd name="T5" fmla="*/ 2147483646 h 39291"/>
              <a:gd name="T6" fmla="*/ 2147483646 w 285750"/>
              <a:gd name="T7" fmla="*/ 2147483646 h 39291"/>
              <a:gd name="T8" fmla="*/ 2147483646 w 285750"/>
              <a:gd name="T9" fmla="*/ 2147483646 h 39291"/>
              <a:gd name="T10" fmla="*/ 2147483646 w 285750"/>
              <a:gd name="T11" fmla="*/ 2147483646 h 39291"/>
              <a:gd name="T12" fmla="*/ 2147483646 w 285750"/>
              <a:gd name="T13" fmla="*/ 2147483646 h 39291"/>
              <a:gd name="T14" fmla="*/ 2147483646 w 285750"/>
              <a:gd name="T15" fmla="*/ 2147483646 h 39291"/>
              <a:gd name="T16" fmla="*/ 2147483646 w 285750"/>
              <a:gd name="T17" fmla="*/ 2147483646 h 39291"/>
              <a:gd name="T18" fmla="*/ 2147483646 w 285750"/>
              <a:gd name="T19" fmla="*/ 2147483646 h 39291"/>
              <a:gd name="T20" fmla="*/ 2147483646 w 285750"/>
              <a:gd name="T21" fmla="*/ 2147483646 h 39291"/>
              <a:gd name="T22" fmla="*/ 2147483646 w 285750"/>
              <a:gd name="T23" fmla="*/ 2147483646 h 39291"/>
              <a:gd name="T24" fmla="*/ 2147483646 w 285750"/>
              <a:gd name="T25" fmla="*/ 2147483646 h 39291"/>
              <a:gd name="T26" fmla="*/ 2147483646 w 285750"/>
              <a:gd name="T27" fmla="*/ 2147483646 h 39291"/>
              <a:gd name="T28" fmla="*/ 2147483646 w 285750"/>
              <a:gd name="T29" fmla="*/ 2147483646 h 39291"/>
              <a:gd name="T30" fmla="*/ 2147483646 w 285750"/>
              <a:gd name="T31" fmla="*/ 2147483646 h 39291"/>
              <a:gd name="T32" fmla="*/ 2147483646 w 285750"/>
              <a:gd name="T33" fmla="*/ 2147483646 h 39291"/>
              <a:gd name="T34" fmla="*/ 2147483646 w 285750"/>
              <a:gd name="T35" fmla="*/ 2147483646 h 39291"/>
              <a:gd name="T36" fmla="*/ 2147483646 w 285750"/>
              <a:gd name="T37" fmla="*/ 2147483646 h 39291"/>
              <a:gd name="T38" fmla="*/ 2147483646 w 285750"/>
              <a:gd name="T39" fmla="*/ 2147483646 h 39291"/>
              <a:gd name="T40" fmla="*/ 2147483646 w 285750"/>
              <a:gd name="T41" fmla="*/ 2147483646 h 39291"/>
              <a:gd name="T42" fmla="*/ 2147483646 w 285750"/>
              <a:gd name="T43" fmla="*/ 2147483646 h 39291"/>
              <a:gd name="T44" fmla="*/ 2147483646 w 285750"/>
              <a:gd name="T45" fmla="*/ 2147483646 h 39291"/>
              <a:gd name="T46" fmla="*/ 2147483646 w 285750"/>
              <a:gd name="T47" fmla="*/ 2147483646 h 39291"/>
              <a:gd name="T48" fmla="*/ 2147483646 w 285750"/>
              <a:gd name="T49" fmla="*/ 2147483646 h 39291"/>
              <a:gd name="T50" fmla="*/ 2147483646 w 285750"/>
              <a:gd name="T51" fmla="*/ 2147483646 h 39291"/>
              <a:gd name="T52" fmla="*/ 2147483646 w 285750"/>
              <a:gd name="T53" fmla="*/ 2147483646 h 39291"/>
              <a:gd name="T54" fmla="*/ 2147483646 w 285750"/>
              <a:gd name="T55" fmla="*/ 2147483646 h 39291"/>
              <a:gd name="T56" fmla="*/ 2147483646 w 285750"/>
              <a:gd name="T57" fmla="*/ 2147483646 h 39291"/>
              <a:gd name="T58" fmla="*/ 2147483646 w 285750"/>
              <a:gd name="T59" fmla="*/ 2147483646 h 39291"/>
              <a:gd name="T60" fmla="*/ 2147483646 w 285750"/>
              <a:gd name="T61" fmla="*/ 2147483646 h 39291"/>
              <a:gd name="T62" fmla="*/ 2147483646 w 285750"/>
              <a:gd name="T63" fmla="*/ 2147483646 h 39291"/>
              <a:gd name="T64" fmla="*/ 2147483646 w 285750"/>
              <a:gd name="T65" fmla="*/ 2147483646 h 39291"/>
              <a:gd name="T66" fmla="*/ 2147483646 w 285750"/>
              <a:gd name="T67" fmla="*/ 2147483646 h 39291"/>
              <a:gd name="T68" fmla="*/ 2147483646 w 285750"/>
              <a:gd name="T69" fmla="*/ 2147483646 h 39291"/>
              <a:gd name="T70" fmla="*/ 2147483646 w 285750"/>
              <a:gd name="T71" fmla="*/ 2147483646 h 39291"/>
              <a:gd name="T72" fmla="*/ 2147483646 w 285750"/>
              <a:gd name="T73" fmla="*/ 2147483646 h 39291"/>
              <a:gd name="T74" fmla="*/ 2147483646 w 285750"/>
              <a:gd name="T75" fmla="*/ 2147483646 h 39291"/>
              <a:gd name="T76" fmla="*/ 2147483646 w 285750"/>
              <a:gd name="T77" fmla="*/ 2147483646 h 39291"/>
              <a:gd name="T78" fmla="*/ 2147483646 w 285750"/>
              <a:gd name="T79" fmla="*/ 2147483646 h 39291"/>
              <a:gd name="T80" fmla="*/ 2147483646 w 285750"/>
              <a:gd name="T81" fmla="*/ 2147483646 h 39291"/>
              <a:gd name="T82" fmla="*/ 2147483646 w 285750"/>
              <a:gd name="T83" fmla="*/ 2147483646 h 39291"/>
              <a:gd name="T84" fmla="*/ 2147483646 w 285750"/>
              <a:gd name="T85" fmla="*/ 2147483646 h 39291"/>
              <a:gd name="T86" fmla="*/ 2147483646 w 285750"/>
              <a:gd name="T87" fmla="*/ 2147483646 h 39291"/>
              <a:gd name="T88" fmla="*/ 2147483646 w 285750"/>
              <a:gd name="T89" fmla="*/ 2147483646 h 39291"/>
              <a:gd name="T90" fmla="*/ 2147483646 w 285750"/>
              <a:gd name="T91" fmla="*/ 2147483646 h 39291"/>
              <a:gd name="T92" fmla="*/ 0 w 285750"/>
              <a:gd name="T93" fmla="*/ 2147483646 h 39291"/>
              <a:gd name="T94" fmla="*/ 2147483646 w 285750"/>
              <a:gd name="T95" fmla="*/ 2147483646 h 39291"/>
              <a:gd name="T96" fmla="*/ 2147483646 w 285750"/>
              <a:gd name="T97" fmla="*/ 2147483646 h 39291"/>
              <a:gd name="T98" fmla="*/ 2147483646 w 285750"/>
              <a:gd name="T99" fmla="*/ 2147483646 h 39291"/>
              <a:gd name="T100" fmla="*/ 2147483646 w 285750"/>
              <a:gd name="T101" fmla="*/ 2147483646 h 39291"/>
              <a:gd name="T102" fmla="*/ 2147483646 w 285750"/>
              <a:gd name="T103" fmla="*/ 2147483646 h 39291"/>
              <a:gd name="T104" fmla="*/ 2147483646 w 285750"/>
              <a:gd name="T105" fmla="*/ 2147483646 h 39291"/>
              <a:gd name="T106" fmla="*/ 2147483646 w 285750"/>
              <a:gd name="T107" fmla="*/ 2147483646 h 39291"/>
              <a:gd name="T108" fmla="*/ 2147483646 w 285750"/>
              <a:gd name="T109" fmla="*/ 2147483646 h 39291"/>
              <a:gd name="T110" fmla="*/ 2147483646 w 285750"/>
              <a:gd name="T111" fmla="*/ 2147483646 h 39291"/>
              <a:gd name="T112" fmla="*/ 2147483646 w 285750"/>
              <a:gd name="T113" fmla="*/ 2147483646 h 39291"/>
              <a:gd name="T114" fmla="*/ 2147483646 w 285750"/>
              <a:gd name="T115" fmla="*/ 2147483646 h 39291"/>
              <a:gd name="T116" fmla="*/ 2147483646 w 285750"/>
              <a:gd name="T117" fmla="*/ 2147483646 h 39291"/>
              <a:gd name="T118" fmla="*/ 2147483646 w 285750"/>
              <a:gd name="T119" fmla="*/ 2147483646 h 39291"/>
              <a:gd name="T120" fmla="*/ 2147483646 w 285750"/>
              <a:gd name="T121" fmla="*/ 2147483646 h 39291"/>
              <a:gd name="T122" fmla="*/ 2147483646 w 285750"/>
              <a:gd name="T123" fmla="*/ 2147483646 h 39291"/>
              <a:gd name="T124" fmla="*/ 2147483646 w 285750"/>
              <a:gd name="T125" fmla="*/ 2147483646 h 392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85750" h="39291" extrusionOk="0">
                <a:moveTo>
                  <a:pt x="241381" y="11832"/>
                </a:moveTo>
                <a:lnTo>
                  <a:pt x="241381" y="15348"/>
                </a:lnTo>
                <a:lnTo>
                  <a:pt x="239762" y="15348"/>
                </a:lnTo>
                <a:lnTo>
                  <a:pt x="239762" y="11832"/>
                </a:lnTo>
                <a:lnTo>
                  <a:pt x="241381" y="11832"/>
                </a:lnTo>
                <a:close/>
                <a:moveTo>
                  <a:pt x="244450" y="11832"/>
                </a:moveTo>
                <a:lnTo>
                  <a:pt x="244450" y="15348"/>
                </a:lnTo>
                <a:lnTo>
                  <a:pt x="242832" y="15348"/>
                </a:lnTo>
                <a:lnTo>
                  <a:pt x="242832" y="11832"/>
                </a:lnTo>
                <a:lnTo>
                  <a:pt x="244450" y="11832"/>
                </a:lnTo>
                <a:close/>
                <a:moveTo>
                  <a:pt x="226591" y="8484"/>
                </a:moveTo>
                <a:lnTo>
                  <a:pt x="226591" y="17190"/>
                </a:lnTo>
                <a:lnTo>
                  <a:pt x="225698" y="17190"/>
                </a:lnTo>
                <a:lnTo>
                  <a:pt x="225698" y="9600"/>
                </a:lnTo>
                <a:lnTo>
                  <a:pt x="226591" y="8484"/>
                </a:lnTo>
                <a:close/>
                <a:moveTo>
                  <a:pt x="241381" y="17134"/>
                </a:moveTo>
                <a:lnTo>
                  <a:pt x="241381" y="20650"/>
                </a:lnTo>
                <a:lnTo>
                  <a:pt x="239762" y="20650"/>
                </a:lnTo>
                <a:lnTo>
                  <a:pt x="239762" y="17134"/>
                </a:lnTo>
                <a:lnTo>
                  <a:pt x="241381" y="17134"/>
                </a:lnTo>
                <a:close/>
                <a:moveTo>
                  <a:pt x="244450" y="17134"/>
                </a:moveTo>
                <a:lnTo>
                  <a:pt x="244450" y="20650"/>
                </a:lnTo>
                <a:lnTo>
                  <a:pt x="242832" y="20650"/>
                </a:lnTo>
                <a:lnTo>
                  <a:pt x="242832" y="17134"/>
                </a:lnTo>
                <a:lnTo>
                  <a:pt x="244450" y="17134"/>
                </a:lnTo>
                <a:close/>
                <a:moveTo>
                  <a:pt x="194221" y="17860"/>
                </a:moveTo>
                <a:lnTo>
                  <a:pt x="194221" y="21320"/>
                </a:lnTo>
                <a:lnTo>
                  <a:pt x="192212" y="21320"/>
                </a:lnTo>
                <a:lnTo>
                  <a:pt x="192212" y="17860"/>
                </a:lnTo>
                <a:lnTo>
                  <a:pt x="194221" y="17860"/>
                </a:lnTo>
                <a:close/>
                <a:moveTo>
                  <a:pt x="216098" y="20762"/>
                </a:moveTo>
                <a:lnTo>
                  <a:pt x="216098" y="21822"/>
                </a:lnTo>
                <a:lnTo>
                  <a:pt x="207169" y="21822"/>
                </a:lnTo>
                <a:lnTo>
                  <a:pt x="207169" y="20762"/>
                </a:lnTo>
                <a:lnTo>
                  <a:pt x="216098" y="20762"/>
                </a:lnTo>
                <a:close/>
                <a:moveTo>
                  <a:pt x="64517" y="19869"/>
                </a:moveTo>
                <a:lnTo>
                  <a:pt x="64517" y="21878"/>
                </a:lnTo>
                <a:lnTo>
                  <a:pt x="62508" y="21878"/>
                </a:lnTo>
                <a:lnTo>
                  <a:pt x="62508" y="19869"/>
                </a:lnTo>
                <a:lnTo>
                  <a:pt x="64517" y="19869"/>
                </a:lnTo>
                <a:close/>
                <a:moveTo>
                  <a:pt x="68312" y="19869"/>
                </a:moveTo>
                <a:lnTo>
                  <a:pt x="68312" y="21878"/>
                </a:lnTo>
                <a:lnTo>
                  <a:pt x="66303" y="21878"/>
                </a:lnTo>
                <a:lnTo>
                  <a:pt x="66303" y="19869"/>
                </a:lnTo>
                <a:lnTo>
                  <a:pt x="68312" y="19869"/>
                </a:lnTo>
                <a:close/>
                <a:moveTo>
                  <a:pt x="45318" y="21208"/>
                </a:moveTo>
                <a:lnTo>
                  <a:pt x="45318" y="22213"/>
                </a:lnTo>
                <a:lnTo>
                  <a:pt x="40853" y="22213"/>
                </a:lnTo>
                <a:lnTo>
                  <a:pt x="40853" y="21208"/>
                </a:lnTo>
                <a:lnTo>
                  <a:pt x="45318" y="21208"/>
                </a:lnTo>
                <a:close/>
                <a:moveTo>
                  <a:pt x="138522" y="19423"/>
                </a:moveTo>
                <a:lnTo>
                  <a:pt x="138857" y="19478"/>
                </a:lnTo>
                <a:lnTo>
                  <a:pt x="139192" y="19534"/>
                </a:lnTo>
                <a:lnTo>
                  <a:pt x="139471" y="19702"/>
                </a:lnTo>
                <a:lnTo>
                  <a:pt x="139694" y="19925"/>
                </a:lnTo>
                <a:lnTo>
                  <a:pt x="139917" y="20148"/>
                </a:lnTo>
                <a:lnTo>
                  <a:pt x="140084" y="20427"/>
                </a:lnTo>
                <a:lnTo>
                  <a:pt x="140140" y="20762"/>
                </a:lnTo>
                <a:lnTo>
                  <a:pt x="140196" y="21097"/>
                </a:lnTo>
                <a:lnTo>
                  <a:pt x="140140" y="21432"/>
                </a:lnTo>
                <a:lnTo>
                  <a:pt x="140084" y="21767"/>
                </a:lnTo>
                <a:lnTo>
                  <a:pt x="139917" y="22046"/>
                </a:lnTo>
                <a:lnTo>
                  <a:pt x="139694" y="22269"/>
                </a:lnTo>
                <a:lnTo>
                  <a:pt x="139471" y="22492"/>
                </a:lnTo>
                <a:lnTo>
                  <a:pt x="139192" y="22660"/>
                </a:lnTo>
                <a:lnTo>
                  <a:pt x="138857" y="22715"/>
                </a:lnTo>
                <a:lnTo>
                  <a:pt x="138522" y="22771"/>
                </a:lnTo>
                <a:lnTo>
                  <a:pt x="138187" y="22715"/>
                </a:lnTo>
                <a:lnTo>
                  <a:pt x="137852" y="22660"/>
                </a:lnTo>
                <a:lnTo>
                  <a:pt x="137573" y="22492"/>
                </a:lnTo>
                <a:lnTo>
                  <a:pt x="137350" y="22269"/>
                </a:lnTo>
                <a:lnTo>
                  <a:pt x="137127" y="22046"/>
                </a:lnTo>
                <a:lnTo>
                  <a:pt x="136959" y="21767"/>
                </a:lnTo>
                <a:lnTo>
                  <a:pt x="136903" y="21432"/>
                </a:lnTo>
                <a:lnTo>
                  <a:pt x="136847" y="21097"/>
                </a:lnTo>
                <a:lnTo>
                  <a:pt x="136903" y="20762"/>
                </a:lnTo>
                <a:lnTo>
                  <a:pt x="136959" y="20427"/>
                </a:lnTo>
                <a:lnTo>
                  <a:pt x="137127" y="20148"/>
                </a:lnTo>
                <a:lnTo>
                  <a:pt x="137350" y="19925"/>
                </a:lnTo>
                <a:lnTo>
                  <a:pt x="137573" y="19702"/>
                </a:lnTo>
                <a:lnTo>
                  <a:pt x="137852" y="19534"/>
                </a:lnTo>
                <a:lnTo>
                  <a:pt x="138187" y="19478"/>
                </a:lnTo>
                <a:lnTo>
                  <a:pt x="138522" y="19423"/>
                </a:lnTo>
                <a:close/>
                <a:moveTo>
                  <a:pt x="64517" y="22883"/>
                </a:moveTo>
                <a:lnTo>
                  <a:pt x="64517" y="24892"/>
                </a:lnTo>
                <a:lnTo>
                  <a:pt x="62508" y="24892"/>
                </a:lnTo>
                <a:lnTo>
                  <a:pt x="62508" y="22883"/>
                </a:lnTo>
                <a:lnTo>
                  <a:pt x="64517" y="22883"/>
                </a:lnTo>
                <a:close/>
                <a:moveTo>
                  <a:pt x="68312" y="22883"/>
                </a:moveTo>
                <a:lnTo>
                  <a:pt x="68312" y="24892"/>
                </a:lnTo>
                <a:lnTo>
                  <a:pt x="66303" y="24892"/>
                </a:lnTo>
                <a:lnTo>
                  <a:pt x="66303" y="22883"/>
                </a:lnTo>
                <a:lnTo>
                  <a:pt x="68312" y="22883"/>
                </a:lnTo>
                <a:close/>
                <a:moveTo>
                  <a:pt x="216098" y="24334"/>
                </a:moveTo>
                <a:lnTo>
                  <a:pt x="216098" y="25450"/>
                </a:lnTo>
                <a:lnTo>
                  <a:pt x="207169" y="25450"/>
                </a:lnTo>
                <a:lnTo>
                  <a:pt x="207169" y="24334"/>
                </a:lnTo>
                <a:lnTo>
                  <a:pt x="216098" y="24334"/>
                </a:lnTo>
                <a:close/>
                <a:moveTo>
                  <a:pt x="45318" y="24501"/>
                </a:moveTo>
                <a:lnTo>
                  <a:pt x="45318" y="25506"/>
                </a:lnTo>
                <a:lnTo>
                  <a:pt x="40853" y="25506"/>
                </a:lnTo>
                <a:lnTo>
                  <a:pt x="40853" y="24501"/>
                </a:lnTo>
                <a:lnTo>
                  <a:pt x="45318" y="24501"/>
                </a:lnTo>
                <a:close/>
                <a:moveTo>
                  <a:pt x="241381" y="22380"/>
                </a:moveTo>
                <a:lnTo>
                  <a:pt x="241381" y="25897"/>
                </a:lnTo>
                <a:lnTo>
                  <a:pt x="239762" y="25897"/>
                </a:lnTo>
                <a:lnTo>
                  <a:pt x="239762" y="22380"/>
                </a:lnTo>
                <a:lnTo>
                  <a:pt x="241381" y="22380"/>
                </a:lnTo>
                <a:close/>
                <a:moveTo>
                  <a:pt x="244450" y="22380"/>
                </a:moveTo>
                <a:lnTo>
                  <a:pt x="244450" y="25897"/>
                </a:lnTo>
                <a:lnTo>
                  <a:pt x="242832" y="25897"/>
                </a:lnTo>
                <a:lnTo>
                  <a:pt x="242832" y="22380"/>
                </a:lnTo>
                <a:lnTo>
                  <a:pt x="244450" y="22380"/>
                </a:lnTo>
                <a:close/>
                <a:moveTo>
                  <a:pt x="194221" y="23106"/>
                </a:moveTo>
                <a:lnTo>
                  <a:pt x="194221" y="26566"/>
                </a:lnTo>
                <a:lnTo>
                  <a:pt x="192212" y="26566"/>
                </a:lnTo>
                <a:lnTo>
                  <a:pt x="192212" y="23106"/>
                </a:lnTo>
                <a:lnTo>
                  <a:pt x="194221" y="23106"/>
                </a:lnTo>
                <a:close/>
                <a:moveTo>
                  <a:pt x="64517" y="25897"/>
                </a:moveTo>
                <a:lnTo>
                  <a:pt x="64517" y="27906"/>
                </a:lnTo>
                <a:lnTo>
                  <a:pt x="62508" y="27906"/>
                </a:lnTo>
                <a:lnTo>
                  <a:pt x="62508" y="25897"/>
                </a:lnTo>
                <a:lnTo>
                  <a:pt x="64517" y="25897"/>
                </a:lnTo>
                <a:close/>
                <a:moveTo>
                  <a:pt x="68312" y="25897"/>
                </a:moveTo>
                <a:lnTo>
                  <a:pt x="68312" y="27906"/>
                </a:lnTo>
                <a:lnTo>
                  <a:pt x="66303" y="27906"/>
                </a:lnTo>
                <a:lnTo>
                  <a:pt x="66303" y="25897"/>
                </a:lnTo>
                <a:lnTo>
                  <a:pt x="68312" y="25897"/>
                </a:lnTo>
                <a:close/>
                <a:moveTo>
                  <a:pt x="45318" y="27850"/>
                </a:moveTo>
                <a:lnTo>
                  <a:pt x="45318" y="28854"/>
                </a:lnTo>
                <a:lnTo>
                  <a:pt x="40853" y="28854"/>
                </a:lnTo>
                <a:lnTo>
                  <a:pt x="40853" y="27850"/>
                </a:lnTo>
                <a:lnTo>
                  <a:pt x="45318" y="27850"/>
                </a:lnTo>
                <a:close/>
                <a:moveTo>
                  <a:pt x="216098" y="27906"/>
                </a:moveTo>
                <a:lnTo>
                  <a:pt x="216098" y="29022"/>
                </a:lnTo>
                <a:lnTo>
                  <a:pt x="207169" y="29022"/>
                </a:lnTo>
                <a:lnTo>
                  <a:pt x="207169" y="27906"/>
                </a:lnTo>
                <a:lnTo>
                  <a:pt x="216098" y="27906"/>
                </a:lnTo>
                <a:close/>
                <a:moveTo>
                  <a:pt x="82767" y="28352"/>
                </a:moveTo>
                <a:lnTo>
                  <a:pt x="82934" y="28408"/>
                </a:lnTo>
                <a:lnTo>
                  <a:pt x="83214" y="28631"/>
                </a:lnTo>
                <a:lnTo>
                  <a:pt x="83437" y="28910"/>
                </a:lnTo>
                <a:lnTo>
                  <a:pt x="83493" y="29078"/>
                </a:lnTo>
                <a:lnTo>
                  <a:pt x="83493" y="29245"/>
                </a:lnTo>
                <a:lnTo>
                  <a:pt x="83493" y="29413"/>
                </a:lnTo>
                <a:lnTo>
                  <a:pt x="83437" y="29580"/>
                </a:lnTo>
                <a:lnTo>
                  <a:pt x="83214" y="29859"/>
                </a:lnTo>
                <a:lnTo>
                  <a:pt x="82934" y="30082"/>
                </a:lnTo>
                <a:lnTo>
                  <a:pt x="82767" y="30138"/>
                </a:lnTo>
                <a:lnTo>
                  <a:pt x="82432" y="30138"/>
                </a:lnTo>
                <a:lnTo>
                  <a:pt x="82265" y="30082"/>
                </a:lnTo>
                <a:lnTo>
                  <a:pt x="81986" y="29859"/>
                </a:lnTo>
                <a:lnTo>
                  <a:pt x="81762" y="29580"/>
                </a:lnTo>
                <a:lnTo>
                  <a:pt x="81707" y="29413"/>
                </a:lnTo>
                <a:lnTo>
                  <a:pt x="81707" y="29245"/>
                </a:lnTo>
                <a:lnTo>
                  <a:pt x="81707" y="29078"/>
                </a:lnTo>
                <a:lnTo>
                  <a:pt x="81762" y="28910"/>
                </a:lnTo>
                <a:lnTo>
                  <a:pt x="81986" y="28631"/>
                </a:lnTo>
                <a:lnTo>
                  <a:pt x="82265" y="28408"/>
                </a:lnTo>
                <a:lnTo>
                  <a:pt x="82432" y="28352"/>
                </a:lnTo>
                <a:lnTo>
                  <a:pt x="82767" y="28352"/>
                </a:lnTo>
                <a:close/>
                <a:moveTo>
                  <a:pt x="45318" y="31143"/>
                </a:moveTo>
                <a:lnTo>
                  <a:pt x="45318" y="32147"/>
                </a:lnTo>
                <a:lnTo>
                  <a:pt x="40853" y="32147"/>
                </a:lnTo>
                <a:lnTo>
                  <a:pt x="40853" y="31143"/>
                </a:lnTo>
                <a:lnTo>
                  <a:pt x="45318" y="31143"/>
                </a:lnTo>
                <a:close/>
                <a:moveTo>
                  <a:pt x="8037" y="28352"/>
                </a:moveTo>
                <a:lnTo>
                  <a:pt x="8037" y="32594"/>
                </a:lnTo>
                <a:lnTo>
                  <a:pt x="6028" y="32594"/>
                </a:lnTo>
                <a:lnTo>
                  <a:pt x="6028" y="28352"/>
                </a:lnTo>
                <a:lnTo>
                  <a:pt x="8037" y="28352"/>
                </a:lnTo>
                <a:close/>
                <a:moveTo>
                  <a:pt x="216098" y="31533"/>
                </a:moveTo>
                <a:lnTo>
                  <a:pt x="216098" y="32594"/>
                </a:lnTo>
                <a:lnTo>
                  <a:pt x="207169" y="32594"/>
                </a:lnTo>
                <a:lnTo>
                  <a:pt x="207169" y="31533"/>
                </a:lnTo>
                <a:lnTo>
                  <a:pt x="216098" y="31533"/>
                </a:lnTo>
                <a:close/>
                <a:moveTo>
                  <a:pt x="82767" y="31924"/>
                </a:moveTo>
                <a:lnTo>
                  <a:pt x="82934" y="31980"/>
                </a:lnTo>
                <a:lnTo>
                  <a:pt x="83214" y="32203"/>
                </a:lnTo>
                <a:lnTo>
                  <a:pt x="83437" y="32482"/>
                </a:lnTo>
                <a:lnTo>
                  <a:pt x="83493" y="32650"/>
                </a:lnTo>
                <a:lnTo>
                  <a:pt x="83493" y="32817"/>
                </a:lnTo>
                <a:lnTo>
                  <a:pt x="83493" y="32984"/>
                </a:lnTo>
                <a:lnTo>
                  <a:pt x="83437" y="33152"/>
                </a:lnTo>
                <a:lnTo>
                  <a:pt x="83214" y="33431"/>
                </a:lnTo>
                <a:lnTo>
                  <a:pt x="82934" y="33654"/>
                </a:lnTo>
                <a:lnTo>
                  <a:pt x="82767" y="33710"/>
                </a:lnTo>
                <a:lnTo>
                  <a:pt x="82432" y="33710"/>
                </a:lnTo>
                <a:lnTo>
                  <a:pt x="82265" y="33654"/>
                </a:lnTo>
                <a:lnTo>
                  <a:pt x="81986" y="33431"/>
                </a:lnTo>
                <a:lnTo>
                  <a:pt x="81762" y="33152"/>
                </a:lnTo>
                <a:lnTo>
                  <a:pt x="81707" y="32984"/>
                </a:lnTo>
                <a:lnTo>
                  <a:pt x="81707" y="32817"/>
                </a:lnTo>
                <a:lnTo>
                  <a:pt x="81707" y="32650"/>
                </a:lnTo>
                <a:lnTo>
                  <a:pt x="81762" y="32482"/>
                </a:lnTo>
                <a:lnTo>
                  <a:pt x="81986" y="32203"/>
                </a:lnTo>
                <a:lnTo>
                  <a:pt x="82265" y="31980"/>
                </a:lnTo>
                <a:lnTo>
                  <a:pt x="82432" y="31924"/>
                </a:lnTo>
                <a:lnTo>
                  <a:pt x="82767" y="31924"/>
                </a:lnTo>
                <a:close/>
                <a:moveTo>
                  <a:pt x="109835" y="11609"/>
                </a:moveTo>
                <a:lnTo>
                  <a:pt x="109835" y="34603"/>
                </a:lnTo>
                <a:lnTo>
                  <a:pt x="109165" y="34603"/>
                </a:lnTo>
                <a:lnTo>
                  <a:pt x="109165" y="11609"/>
                </a:lnTo>
                <a:lnTo>
                  <a:pt x="109835" y="11609"/>
                </a:lnTo>
                <a:close/>
                <a:moveTo>
                  <a:pt x="112068" y="11609"/>
                </a:moveTo>
                <a:lnTo>
                  <a:pt x="112068" y="34603"/>
                </a:lnTo>
                <a:lnTo>
                  <a:pt x="111398" y="34603"/>
                </a:lnTo>
                <a:lnTo>
                  <a:pt x="111398" y="11609"/>
                </a:lnTo>
                <a:lnTo>
                  <a:pt x="112068" y="11609"/>
                </a:lnTo>
                <a:close/>
                <a:moveTo>
                  <a:pt x="114300" y="11609"/>
                </a:moveTo>
                <a:lnTo>
                  <a:pt x="114300" y="34603"/>
                </a:lnTo>
                <a:lnTo>
                  <a:pt x="113630" y="34603"/>
                </a:lnTo>
                <a:lnTo>
                  <a:pt x="113630" y="11609"/>
                </a:lnTo>
                <a:lnTo>
                  <a:pt x="114300" y="11609"/>
                </a:lnTo>
                <a:close/>
                <a:moveTo>
                  <a:pt x="116532" y="11609"/>
                </a:moveTo>
                <a:lnTo>
                  <a:pt x="116532" y="34603"/>
                </a:lnTo>
                <a:lnTo>
                  <a:pt x="115863" y="34603"/>
                </a:lnTo>
                <a:lnTo>
                  <a:pt x="115863" y="11609"/>
                </a:lnTo>
                <a:lnTo>
                  <a:pt x="116532" y="11609"/>
                </a:lnTo>
                <a:close/>
                <a:moveTo>
                  <a:pt x="45318" y="34491"/>
                </a:moveTo>
                <a:lnTo>
                  <a:pt x="45318" y="35496"/>
                </a:lnTo>
                <a:lnTo>
                  <a:pt x="40853" y="35496"/>
                </a:lnTo>
                <a:lnTo>
                  <a:pt x="40853" y="34491"/>
                </a:lnTo>
                <a:lnTo>
                  <a:pt x="45318" y="34491"/>
                </a:lnTo>
                <a:close/>
                <a:moveTo>
                  <a:pt x="112291" y="1"/>
                </a:moveTo>
                <a:lnTo>
                  <a:pt x="112291" y="3572"/>
                </a:lnTo>
                <a:lnTo>
                  <a:pt x="110058" y="3572"/>
                </a:lnTo>
                <a:lnTo>
                  <a:pt x="110058" y="5582"/>
                </a:lnTo>
                <a:lnTo>
                  <a:pt x="108272" y="5582"/>
                </a:lnTo>
                <a:lnTo>
                  <a:pt x="108272" y="8707"/>
                </a:lnTo>
                <a:lnTo>
                  <a:pt x="105817" y="8707"/>
                </a:lnTo>
                <a:lnTo>
                  <a:pt x="105817" y="32817"/>
                </a:lnTo>
                <a:lnTo>
                  <a:pt x="102468" y="32817"/>
                </a:lnTo>
                <a:lnTo>
                  <a:pt x="102468" y="19869"/>
                </a:lnTo>
                <a:lnTo>
                  <a:pt x="90413" y="19869"/>
                </a:lnTo>
                <a:lnTo>
                  <a:pt x="90413" y="30585"/>
                </a:lnTo>
                <a:lnTo>
                  <a:pt x="85279" y="32817"/>
                </a:lnTo>
                <a:lnTo>
                  <a:pt x="85279" y="26343"/>
                </a:lnTo>
                <a:lnTo>
                  <a:pt x="80144" y="26343"/>
                </a:lnTo>
                <a:lnTo>
                  <a:pt x="80144" y="32817"/>
                </a:lnTo>
                <a:lnTo>
                  <a:pt x="75456" y="32817"/>
                </a:lnTo>
                <a:lnTo>
                  <a:pt x="75456" y="28129"/>
                </a:lnTo>
                <a:lnTo>
                  <a:pt x="71661" y="28129"/>
                </a:lnTo>
                <a:lnTo>
                  <a:pt x="71661" y="14734"/>
                </a:lnTo>
                <a:lnTo>
                  <a:pt x="59159" y="16967"/>
                </a:lnTo>
                <a:lnTo>
                  <a:pt x="59159" y="28129"/>
                </a:lnTo>
                <a:lnTo>
                  <a:pt x="53355" y="28129"/>
                </a:lnTo>
                <a:lnTo>
                  <a:pt x="53355" y="32817"/>
                </a:lnTo>
                <a:lnTo>
                  <a:pt x="47997" y="32817"/>
                </a:lnTo>
                <a:lnTo>
                  <a:pt x="47997" y="17413"/>
                </a:lnTo>
                <a:lnTo>
                  <a:pt x="43979" y="17413"/>
                </a:lnTo>
                <a:lnTo>
                  <a:pt x="43979" y="8707"/>
                </a:lnTo>
                <a:lnTo>
                  <a:pt x="34603" y="8707"/>
                </a:lnTo>
                <a:lnTo>
                  <a:pt x="34603" y="5582"/>
                </a:lnTo>
                <a:lnTo>
                  <a:pt x="30584" y="5582"/>
                </a:lnTo>
                <a:lnTo>
                  <a:pt x="30584" y="8707"/>
                </a:lnTo>
                <a:lnTo>
                  <a:pt x="28352" y="8707"/>
                </a:lnTo>
                <a:lnTo>
                  <a:pt x="28352" y="29022"/>
                </a:lnTo>
                <a:lnTo>
                  <a:pt x="22994" y="29022"/>
                </a:lnTo>
                <a:lnTo>
                  <a:pt x="22994" y="19869"/>
                </a:lnTo>
                <a:lnTo>
                  <a:pt x="21375" y="19869"/>
                </a:lnTo>
                <a:lnTo>
                  <a:pt x="21208" y="19199"/>
                </a:lnTo>
                <a:lnTo>
                  <a:pt x="20985" y="18641"/>
                </a:lnTo>
                <a:lnTo>
                  <a:pt x="20594" y="18083"/>
                </a:lnTo>
                <a:lnTo>
                  <a:pt x="20148" y="17637"/>
                </a:lnTo>
                <a:lnTo>
                  <a:pt x="19645" y="17246"/>
                </a:lnTo>
                <a:lnTo>
                  <a:pt x="19031" y="16967"/>
                </a:lnTo>
                <a:lnTo>
                  <a:pt x="18417" y="16799"/>
                </a:lnTo>
                <a:lnTo>
                  <a:pt x="17748" y="16744"/>
                </a:lnTo>
                <a:lnTo>
                  <a:pt x="17078" y="16799"/>
                </a:lnTo>
                <a:lnTo>
                  <a:pt x="16464" y="16967"/>
                </a:lnTo>
                <a:lnTo>
                  <a:pt x="15850" y="17246"/>
                </a:lnTo>
                <a:lnTo>
                  <a:pt x="15348" y="17637"/>
                </a:lnTo>
                <a:lnTo>
                  <a:pt x="14901" y="18083"/>
                </a:lnTo>
                <a:lnTo>
                  <a:pt x="14511" y="18641"/>
                </a:lnTo>
                <a:lnTo>
                  <a:pt x="14288" y="19199"/>
                </a:lnTo>
                <a:lnTo>
                  <a:pt x="14120" y="19869"/>
                </a:lnTo>
                <a:lnTo>
                  <a:pt x="12502" y="19869"/>
                </a:lnTo>
                <a:lnTo>
                  <a:pt x="12502" y="25004"/>
                </a:lnTo>
                <a:lnTo>
                  <a:pt x="4242" y="27236"/>
                </a:lnTo>
                <a:lnTo>
                  <a:pt x="4242" y="32817"/>
                </a:lnTo>
                <a:lnTo>
                  <a:pt x="0" y="32817"/>
                </a:lnTo>
                <a:lnTo>
                  <a:pt x="0" y="39291"/>
                </a:lnTo>
                <a:lnTo>
                  <a:pt x="285750" y="39291"/>
                </a:lnTo>
                <a:lnTo>
                  <a:pt x="285750" y="29022"/>
                </a:lnTo>
                <a:lnTo>
                  <a:pt x="277490" y="29022"/>
                </a:lnTo>
                <a:lnTo>
                  <a:pt x="277490" y="14734"/>
                </a:lnTo>
                <a:lnTo>
                  <a:pt x="268114" y="14734"/>
                </a:lnTo>
                <a:lnTo>
                  <a:pt x="268114" y="22994"/>
                </a:lnTo>
                <a:lnTo>
                  <a:pt x="259407" y="22994"/>
                </a:lnTo>
                <a:lnTo>
                  <a:pt x="259407" y="19869"/>
                </a:lnTo>
                <a:lnTo>
                  <a:pt x="258514" y="19869"/>
                </a:lnTo>
                <a:lnTo>
                  <a:pt x="258514" y="16744"/>
                </a:lnTo>
                <a:lnTo>
                  <a:pt x="257845" y="16744"/>
                </a:lnTo>
                <a:lnTo>
                  <a:pt x="257845" y="19869"/>
                </a:lnTo>
                <a:lnTo>
                  <a:pt x="257175" y="19869"/>
                </a:lnTo>
                <a:lnTo>
                  <a:pt x="257175" y="22994"/>
                </a:lnTo>
                <a:lnTo>
                  <a:pt x="255389" y="22994"/>
                </a:lnTo>
                <a:lnTo>
                  <a:pt x="255389" y="32817"/>
                </a:lnTo>
                <a:lnTo>
                  <a:pt x="249808" y="32817"/>
                </a:lnTo>
                <a:lnTo>
                  <a:pt x="249808" y="8707"/>
                </a:lnTo>
                <a:lnTo>
                  <a:pt x="246683" y="8707"/>
                </a:lnTo>
                <a:lnTo>
                  <a:pt x="246627" y="8260"/>
                </a:lnTo>
                <a:lnTo>
                  <a:pt x="246571" y="7870"/>
                </a:lnTo>
                <a:lnTo>
                  <a:pt x="246459" y="7423"/>
                </a:lnTo>
                <a:lnTo>
                  <a:pt x="246292" y="7033"/>
                </a:lnTo>
                <a:lnTo>
                  <a:pt x="246125" y="6698"/>
                </a:lnTo>
                <a:lnTo>
                  <a:pt x="245901" y="6307"/>
                </a:lnTo>
                <a:lnTo>
                  <a:pt x="245622" y="6028"/>
                </a:lnTo>
                <a:lnTo>
                  <a:pt x="245343" y="5693"/>
                </a:lnTo>
                <a:lnTo>
                  <a:pt x="245064" y="5414"/>
                </a:lnTo>
                <a:lnTo>
                  <a:pt x="244729" y="5191"/>
                </a:lnTo>
                <a:lnTo>
                  <a:pt x="244394" y="4968"/>
                </a:lnTo>
                <a:lnTo>
                  <a:pt x="244004" y="4800"/>
                </a:lnTo>
                <a:lnTo>
                  <a:pt x="243613" y="4633"/>
                </a:lnTo>
                <a:lnTo>
                  <a:pt x="243167" y="4577"/>
                </a:lnTo>
                <a:lnTo>
                  <a:pt x="242776" y="4465"/>
                </a:lnTo>
                <a:lnTo>
                  <a:pt x="241883" y="4465"/>
                </a:lnTo>
                <a:lnTo>
                  <a:pt x="241492" y="4577"/>
                </a:lnTo>
                <a:lnTo>
                  <a:pt x="241046" y="4633"/>
                </a:lnTo>
                <a:lnTo>
                  <a:pt x="240655" y="4800"/>
                </a:lnTo>
                <a:lnTo>
                  <a:pt x="240264" y="4968"/>
                </a:lnTo>
                <a:lnTo>
                  <a:pt x="239930" y="5191"/>
                </a:lnTo>
                <a:lnTo>
                  <a:pt x="239595" y="5414"/>
                </a:lnTo>
                <a:lnTo>
                  <a:pt x="239316" y="5693"/>
                </a:lnTo>
                <a:lnTo>
                  <a:pt x="239037" y="6028"/>
                </a:lnTo>
                <a:lnTo>
                  <a:pt x="238758" y="6307"/>
                </a:lnTo>
                <a:lnTo>
                  <a:pt x="238534" y="6698"/>
                </a:lnTo>
                <a:lnTo>
                  <a:pt x="238367" y="7033"/>
                </a:lnTo>
                <a:lnTo>
                  <a:pt x="238199" y="7423"/>
                </a:lnTo>
                <a:lnTo>
                  <a:pt x="238088" y="7870"/>
                </a:lnTo>
                <a:lnTo>
                  <a:pt x="238032" y="8260"/>
                </a:lnTo>
                <a:lnTo>
                  <a:pt x="237976" y="8707"/>
                </a:lnTo>
                <a:lnTo>
                  <a:pt x="235074" y="8707"/>
                </a:lnTo>
                <a:lnTo>
                  <a:pt x="235074" y="26120"/>
                </a:lnTo>
                <a:lnTo>
                  <a:pt x="228600" y="32817"/>
                </a:lnTo>
                <a:lnTo>
                  <a:pt x="228600" y="3126"/>
                </a:lnTo>
                <a:lnTo>
                  <a:pt x="221010" y="9823"/>
                </a:lnTo>
                <a:lnTo>
                  <a:pt x="221010" y="25004"/>
                </a:lnTo>
                <a:lnTo>
                  <a:pt x="218554" y="25004"/>
                </a:lnTo>
                <a:lnTo>
                  <a:pt x="218554" y="17413"/>
                </a:lnTo>
                <a:lnTo>
                  <a:pt x="204490" y="17413"/>
                </a:lnTo>
                <a:lnTo>
                  <a:pt x="204490" y="32817"/>
                </a:lnTo>
                <a:lnTo>
                  <a:pt x="197346" y="32817"/>
                </a:lnTo>
                <a:lnTo>
                  <a:pt x="197346" y="14734"/>
                </a:lnTo>
                <a:lnTo>
                  <a:pt x="195114" y="14734"/>
                </a:lnTo>
                <a:lnTo>
                  <a:pt x="195114" y="12279"/>
                </a:lnTo>
                <a:lnTo>
                  <a:pt x="191542" y="12279"/>
                </a:lnTo>
                <a:lnTo>
                  <a:pt x="191542" y="14734"/>
                </a:lnTo>
                <a:lnTo>
                  <a:pt x="185961" y="14734"/>
                </a:lnTo>
                <a:lnTo>
                  <a:pt x="185961" y="32817"/>
                </a:lnTo>
                <a:lnTo>
                  <a:pt x="179487" y="32817"/>
                </a:lnTo>
                <a:lnTo>
                  <a:pt x="179487" y="19869"/>
                </a:lnTo>
                <a:lnTo>
                  <a:pt x="177478" y="19869"/>
                </a:lnTo>
                <a:lnTo>
                  <a:pt x="177478" y="16744"/>
                </a:lnTo>
                <a:lnTo>
                  <a:pt x="176808" y="16744"/>
                </a:lnTo>
                <a:lnTo>
                  <a:pt x="176808" y="19869"/>
                </a:lnTo>
                <a:lnTo>
                  <a:pt x="174799" y="19869"/>
                </a:lnTo>
                <a:lnTo>
                  <a:pt x="174799" y="32817"/>
                </a:lnTo>
                <a:lnTo>
                  <a:pt x="168548" y="30585"/>
                </a:lnTo>
                <a:lnTo>
                  <a:pt x="168548" y="22994"/>
                </a:lnTo>
                <a:lnTo>
                  <a:pt x="165422" y="22994"/>
                </a:lnTo>
                <a:lnTo>
                  <a:pt x="165422" y="15404"/>
                </a:lnTo>
                <a:lnTo>
                  <a:pt x="155600" y="15404"/>
                </a:lnTo>
                <a:lnTo>
                  <a:pt x="155600" y="22994"/>
                </a:lnTo>
                <a:lnTo>
                  <a:pt x="147117" y="22994"/>
                </a:lnTo>
                <a:lnTo>
                  <a:pt x="147117" y="19199"/>
                </a:lnTo>
                <a:lnTo>
                  <a:pt x="134615" y="14734"/>
                </a:lnTo>
                <a:lnTo>
                  <a:pt x="134615" y="27236"/>
                </a:lnTo>
                <a:lnTo>
                  <a:pt x="126132" y="27236"/>
                </a:lnTo>
                <a:lnTo>
                  <a:pt x="126132" y="17413"/>
                </a:lnTo>
                <a:lnTo>
                  <a:pt x="119658" y="17413"/>
                </a:lnTo>
                <a:lnTo>
                  <a:pt x="119658" y="8707"/>
                </a:lnTo>
                <a:lnTo>
                  <a:pt x="116756" y="8707"/>
                </a:lnTo>
                <a:lnTo>
                  <a:pt x="116756" y="5582"/>
                </a:lnTo>
                <a:lnTo>
                  <a:pt x="114970" y="5582"/>
                </a:lnTo>
                <a:lnTo>
                  <a:pt x="114970" y="3572"/>
                </a:lnTo>
                <a:lnTo>
                  <a:pt x="112961" y="3572"/>
                </a:lnTo>
                <a:lnTo>
                  <a:pt x="112961" y="1"/>
                </a:lnTo>
                <a:lnTo>
                  <a:pt x="112291" y="1"/>
                </a:lnTo>
                <a:close/>
              </a:path>
            </a:pathLst>
          </a:custGeom>
          <a:gradFill rotWithShape="0">
            <a:gsLst>
              <a:gs pos="0">
                <a:srgbClr val="FFFFFF"/>
              </a:gs>
              <a:gs pos="31000">
                <a:srgbClr val="FFFFFF"/>
              </a:gs>
              <a:gs pos="100000">
                <a:srgbClr val="9FF6FF"/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6" name="Google Shape;13;p2"/>
          <p:cNvSpPr>
            <a:spLocks/>
          </p:cNvSpPr>
          <p:nvPr/>
        </p:nvSpPr>
        <p:spPr bwMode="auto">
          <a:xfrm>
            <a:off x="623481" y="658920"/>
            <a:ext cx="1927417" cy="1012483"/>
          </a:xfrm>
          <a:custGeom>
            <a:avLst/>
            <a:gdLst>
              <a:gd name="T0" fmla="*/ 2147483646 w 56035"/>
              <a:gd name="T1" fmla="*/ 343701972 h 22102"/>
              <a:gd name="T2" fmla="*/ 2147483646 w 56035"/>
              <a:gd name="T3" fmla="*/ 2147483646 h 22102"/>
              <a:gd name="T4" fmla="*/ 2147483646 w 56035"/>
              <a:gd name="T5" fmla="*/ 2147483646 h 22102"/>
              <a:gd name="T6" fmla="*/ 2147483646 w 56035"/>
              <a:gd name="T7" fmla="*/ 2147483646 h 22102"/>
              <a:gd name="T8" fmla="*/ 2147483646 w 56035"/>
              <a:gd name="T9" fmla="*/ 2147483646 h 22102"/>
              <a:gd name="T10" fmla="*/ 2147483646 w 56035"/>
              <a:gd name="T11" fmla="*/ 2147483646 h 22102"/>
              <a:gd name="T12" fmla="*/ 2147483646 w 56035"/>
              <a:gd name="T13" fmla="*/ 2147483646 h 22102"/>
              <a:gd name="T14" fmla="*/ 2147483646 w 56035"/>
              <a:gd name="T15" fmla="*/ 2147483646 h 22102"/>
              <a:gd name="T16" fmla="*/ 2147483646 w 56035"/>
              <a:gd name="T17" fmla="*/ 2147483646 h 22102"/>
              <a:gd name="T18" fmla="*/ 2147483646 w 56035"/>
              <a:gd name="T19" fmla="*/ 2147483646 h 22102"/>
              <a:gd name="T20" fmla="*/ 2147483646 w 56035"/>
              <a:gd name="T21" fmla="*/ 2147483646 h 22102"/>
              <a:gd name="T22" fmla="*/ 2147483646 w 56035"/>
              <a:gd name="T23" fmla="*/ 2147483646 h 22102"/>
              <a:gd name="T24" fmla="*/ 2147483646 w 56035"/>
              <a:gd name="T25" fmla="*/ 2147483646 h 22102"/>
              <a:gd name="T26" fmla="*/ 2147483646 w 56035"/>
              <a:gd name="T27" fmla="*/ 2147483646 h 22102"/>
              <a:gd name="T28" fmla="*/ 2147483646 w 56035"/>
              <a:gd name="T29" fmla="*/ 2147483646 h 22102"/>
              <a:gd name="T30" fmla="*/ 2147483646 w 56035"/>
              <a:gd name="T31" fmla="*/ 2147483646 h 22102"/>
              <a:gd name="T32" fmla="*/ 2072143074 w 56035"/>
              <a:gd name="T33" fmla="*/ 2147483646 h 22102"/>
              <a:gd name="T34" fmla="*/ 351587121 w 56035"/>
              <a:gd name="T35" fmla="*/ 2147483646 h 22102"/>
              <a:gd name="T36" fmla="*/ 6188555 w 56035"/>
              <a:gd name="T37" fmla="*/ 2147483646 h 22102"/>
              <a:gd name="T38" fmla="*/ 1381470128 w 56035"/>
              <a:gd name="T39" fmla="*/ 2147483646 h 22102"/>
              <a:gd name="T40" fmla="*/ 2147483646 w 56035"/>
              <a:gd name="T41" fmla="*/ 2147483646 h 22102"/>
              <a:gd name="T42" fmla="*/ 2147483646 w 56035"/>
              <a:gd name="T43" fmla="*/ 2147483646 h 22102"/>
              <a:gd name="T44" fmla="*/ 2147483646 w 56035"/>
              <a:gd name="T45" fmla="*/ 2147483646 h 22102"/>
              <a:gd name="T46" fmla="*/ 2147483646 w 56035"/>
              <a:gd name="T47" fmla="*/ 2147483646 h 22102"/>
              <a:gd name="T48" fmla="*/ 2147483646 w 56035"/>
              <a:gd name="T49" fmla="*/ 2147483646 h 22102"/>
              <a:gd name="T50" fmla="*/ 2147483646 w 56035"/>
              <a:gd name="T51" fmla="*/ 2147483646 h 22102"/>
              <a:gd name="T52" fmla="*/ 2147483646 w 56035"/>
              <a:gd name="T53" fmla="*/ 2147483646 h 22102"/>
              <a:gd name="T54" fmla="*/ 2147483646 w 56035"/>
              <a:gd name="T55" fmla="*/ 2147483646 h 22102"/>
              <a:gd name="T56" fmla="*/ 2147483646 w 56035"/>
              <a:gd name="T57" fmla="*/ 2147483646 h 22102"/>
              <a:gd name="T58" fmla="*/ 2147483646 w 56035"/>
              <a:gd name="T59" fmla="*/ 2147483646 h 22102"/>
              <a:gd name="T60" fmla="*/ 2147483646 w 56035"/>
              <a:gd name="T61" fmla="*/ 2147483646 h 22102"/>
              <a:gd name="T62" fmla="*/ 2147483646 w 56035"/>
              <a:gd name="T63" fmla="*/ 2147483646 h 22102"/>
              <a:gd name="T64" fmla="*/ 2147483646 w 56035"/>
              <a:gd name="T65" fmla="*/ 2147483646 h 22102"/>
              <a:gd name="T66" fmla="*/ 2147483646 w 56035"/>
              <a:gd name="T67" fmla="*/ 2147483646 h 22102"/>
              <a:gd name="T68" fmla="*/ 2147483646 w 56035"/>
              <a:gd name="T69" fmla="*/ 2147483646 h 22102"/>
              <a:gd name="T70" fmla="*/ 2147483646 w 56035"/>
              <a:gd name="T71" fmla="*/ 2147483646 h 22102"/>
              <a:gd name="T72" fmla="*/ 2147483646 w 56035"/>
              <a:gd name="T73" fmla="*/ 2147483646 h 22102"/>
              <a:gd name="T74" fmla="*/ 2147483646 w 56035"/>
              <a:gd name="T75" fmla="*/ 2147483646 h 22102"/>
              <a:gd name="T76" fmla="*/ 2147483646 w 56035"/>
              <a:gd name="T77" fmla="*/ 2147483646 h 22102"/>
              <a:gd name="T78" fmla="*/ 2147483646 w 56035"/>
              <a:gd name="T79" fmla="*/ 2147483646 h 22102"/>
              <a:gd name="T80" fmla="*/ 2147483646 w 56035"/>
              <a:gd name="T81" fmla="*/ 2147483646 h 22102"/>
              <a:gd name="T82" fmla="*/ 2147483646 w 56035"/>
              <a:gd name="T83" fmla="*/ 2147483646 h 22102"/>
              <a:gd name="T84" fmla="*/ 2147483646 w 56035"/>
              <a:gd name="T85" fmla="*/ 2147483646 h 22102"/>
              <a:gd name="T86" fmla="*/ 2147483646 w 56035"/>
              <a:gd name="T87" fmla="*/ 2147483646 h 22102"/>
              <a:gd name="T88" fmla="*/ 2147483646 w 56035"/>
              <a:gd name="T89" fmla="*/ 2147483646 h 22102"/>
              <a:gd name="T90" fmla="*/ 2147483646 w 56035"/>
              <a:gd name="T91" fmla="*/ 2147483646 h 22102"/>
              <a:gd name="T92" fmla="*/ 2147483646 w 56035"/>
              <a:gd name="T93" fmla="*/ 343701972 h 22102"/>
              <a:gd name="T94" fmla="*/ 2147483646 w 56035"/>
              <a:gd name="T95" fmla="*/ 0 h 22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lnTo>
                  <a:pt x="25897" y="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2689"/>
                </a:srgbClr>
              </a:gs>
              <a:gs pos="100000">
                <a:srgbClr val="FFFFFF">
                  <a:alpha val="5268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7" name="Google Shape;14;p2"/>
          <p:cNvSpPr>
            <a:spLocks/>
          </p:cNvSpPr>
          <p:nvPr/>
        </p:nvSpPr>
        <p:spPr bwMode="auto">
          <a:xfrm flipH="1">
            <a:off x="7847733" y="1319297"/>
            <a:ext cx="1172448" cy="609243"/>
          </a:xfrm>
          <a:custGeom>
            <a:avLst/>
            <a:gdLst>
              <a:gd name="T0" fmla="*/ 2147483646 w 32036"/>
              <a:gd name="T1" fmla="*/ 440079724 h 12503"/>
              <a:gd name="T2" fmla="*/ 2147483646 w 32036"/>
              <a:gd name="T3" fmla="*/ 2147483646 h 12503"/>
              <a:gd name="T4" fmla="*/ 2147483646 w 32036"/>
              <a:gd name="T5" fmla="*/ 2147483646 h 12503"/>
              <a:gd name="T6" fmla="*/ 2147483646 w 32036"/>
              <a:gd name="T7" fmla="*/ 2147483646 h 12503"/>
              <a:gd name="T8" fmla="*/ 2147483646 w 32036"/>
              <a:gd name="T9" fmla="*/ 2147483646 h 12503"/>
              <a:gd name="T10" fmla="*/ 2147483646 w 32036"/>
              <a:gd name="T11" fmla="*/ 2147483646 h 12503"/>
              <a:gd name="T12" fmla="*/ 2147483646 w 32036"/>
              <a:gd name="T13" fmla="*/ 2147483646 h 12503"/>
              <a:gd name="T14" fmla="*/ 2147483646 w 32036"/>
              <a:gd name="T15" fmla="*/ 2147483646 h 12503"/>
              <a:gd name="T16" fmla="*/ 2147483646 w 32036"/>
              <a:gd name="T17" fmla="*/ 2147483646 h 12503"/>
              <a:gd name="T18" fmla="*/ 2147483646 w 32036"/>
              <a:gd name="T19" fmla="*/ 2147483646 h 12503"/>
              <a:gd name="T20" fmla="*/ 2147483646 w 32036"/>
              <a:gd name="T21" fmla="*/ 2147483646 h 12503"/>
              <a:gd name="T22" fmla="*/ 2147483646 w 32036"/>
              <a:gd name="T23" fmla="*/ 2147483646 h 12503"/>
              <a:gd name="T24" fmla="*/ 2147483646 w 32036"/>
              <a:gd name="T25" fmla="*/ 2147483646 h 12503"/>
              <a:gd name="T26" fmla="*/ 2147483646 w 32036"/>
              <a:gd name="T27" fmla="*/ 2147483646 h 12503"/>
              <a:gd name="T28" fmla="*/ 2147483646 w 32036"/>
              <a:gd name="T29" fmla="*/ 2147483646 h 12503"/>
              <a:gd name="T30" fmla="*/ 2147483646 w 32036"/>
              <a:gd name="T31" fmla="*/ 2147483646 h 12503"/>
              <a:gd name="T32" fmla="*/ 1770453624 w 32036"/>
              <a:gd name="T33" fmla="*/ 2147483646 h 12503"/>
              <a:gd name="T34" fmla="*/ 7899964 w 32036"/>
              <a:gd name="T35" fmla="*/ 2147483646 h 12503"/>
              <a:gd name="T36" fmla="*/ 7899964 w 32036"/>
              <a:gd name="T37" fmla="*/ 2147483646 h 12503"/>
              <a:gd name="T38" fmla="*/ 2147483646 w 32036"/>
              <a:gd name="T39" fmla="*/ 2147483646 h 12503"/>
              <a:gd name="T40" fmla="*/ 2147483646 w 32036"/>
              <a:gd name="T41" fmla="*/ 2147483646 h 12503"/>
              <a:gd name="T42" fmla="*/ 2147483646 w 32036"/>
              <a:gd name="T43" fmla="*/ 2147483646 h 12503"/>
              <a:gd name="T44" fmla="*/ 2147483646 w 32036"/>
              <a:gd name="T45" fmla="*/ 2147483646 h 12503"/>
              <a:gd name="T46" fmla="*/ 2147483646 w 32036"/>
              <a:gd name="T47" fmla="*/ 2147483646 h 12503"/>
              <a:gd name="T48" fmla="*/ 2147483646 w 32036"/>
              <a:gd name="T49" fmla="*/ 2147483646 h 12503"/>
              <a:gd name="T50" fmla="*/ 2147483646 w 32036"/>
              <a:gd name="T51" fmla="*/ 2147483646 h 12503"/>
              <a:gd name="T52" fmla="*/ 2147483646 w 32036"/>
              <a:gd name="T53" fmla="*/ 2147483646 h 12503"/>
              <a:gd name="T54" fmla="*/ 2147483646 w 32036"/>
              <a:gd name="T55" fmla="*/ 2147483646 h 12503"/>
              <a:gd name="T56" fmla="*/ 2147483646 w 32036"/>
              <a:gd name="T57" fmla="*/ 2147483646 h 12503"/>
              <a:gd name="T58" fmla="*/ 2147483646 w 32036"/>
              <a:gd name="T59" fmla="*/ 2147483646 h 12503"/>
              <a:gd name="T60" fmla="*/ 2147483646 w 32036"/>
              <a:gd name="T61" fmla="*/ 2147483646 h 12503"/>
              <a:gd name="T62" fmla="*/ 2147483646 w 32036"/>
              <a:gd name="T63" fmla="*/ 2147483646 h 12503"/>
              <a:gd name="T64" fmla="*/ 2147483646 w 32036"/>
              <a:gd name="T65" fmla="*/ 2147483646 h 12503"/>
              <a:gd name="T66" fmla="*/ 2147483646 w 32036"/>
              <a:gd name="T67" fmla="*/ 2147483646 h 12503"/>
              <a:gd name="T68" fmla="*/ 2147483646 w 32036"/>
              <a:gd name="T69" fmla="*/ 2147483646 h 12503"/>
              <a:gd name="T70" fmla="*/ 2147483646 w 32036"/>
              <a:gd name="T71" fmla="*/ 1760316195 h 12503"/>
              <a:gd name="T72" fmla="*/ 2147483646 w 32036"/>
              <a:gd name="T73" fmla="*/ 7866066 h 125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lnTo>
                  <a:pt x="16297" y="1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2689"/>
                </a:srgbClr>
              </a:gs>
              <a:gs pos="100000">
                <a:srgbClr val="FFFFFF">
                  <a:alpha val="5268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8" name="Google Shape;15;p2"/>
          <p:cNvSpPr>
            <a:spLocks/>
          </p:cNvSpPr>
          <p:nvPr/>
        </p:nvSpPr>
        <p:spPr bwMode="auto">
          <a:xfrm>
            <a:off x="6882382" y="496746"/>
            <a:ext cx="1970151" cy="942355"/>
          </a:xfrm>
          <a:custGeom>
            <a:avLst/>
            <a:gdLst>
              <a:gd name="T0" fmla="*/ 2147483646 w 74117"/>
              <a:gd name="T1" fmla="*/ 123564294 h 26566"/>
              <a:gd name="T2" fmla="*/ 2147483646 w 74117"/>
              <a:gd name="T3" fmla="*/ 1231465557 h 26566"/>
              <a:gd name="T4" fmla="*/ 2147483646 w 74117"/>
              <a:gd name="T5" fmla="*/ 2147483646 h 26566"/>
              <a:gd name="T6" fmla="*/ 2147483646 w 74117"/>
              <a:gd name="T7" fmla="*/ 2147483646 h 26566"/>
              <a:gd name="T8" fmla="*/ 2147483646 w 74117"/>
              <a:gd name="T9" fmla="*/ 2147483646 h 26566"/>
              <a:gd name="T10" fmla="*/ 2147483646 w 74117"/>
              <a:gd name="T11" fmla="*/ 2147483646 h 26566"/>
              <a:gd name="T12" fmla="*/ 2147483646 w 74117"/>
              <a:gd name="T13" fmla="*/ 2147483646 h 26566"/>
              <a:gd name="T14" fmla="*/ 2147483646 w 74117"/>
              <a:gd name="T15" fmla="*/ 2147483646 h 26566"/>
              <a:gd name="T16" fmla="*/ 2147483646 w 74117"/>
              <a:gd name="T17" fmla="*/ 2147483646 h 26566"/>
              <a:gd name="T18" fmla="*/ 2147483646 w 74117"/>
              <a:gd name="T19" fmla="*/ 2147483646 h 26566"/>
              <a:gd name="T20" fmla="*/ 2147483646 w 74117"/>
              <a:gd name="T21" fmla="*/ 2147483646 h 26566"/>
              <a:gd name="T22" fmla="*/ 2147483646 w 74117"/>
              <a:gd name="T23" fmla="*/ 2147483646 h 26566"/>
              <a:gd name="T24" fmla="*/ 2147483646 w 74117"/>
              <a:gd name="T25" fmla="*/ 2147483646 h 26566"/>
              <a:gd name="T26" fmla="*/ 2147483646 w 74117"/>
              <a:gd name="T27" fmla="*/ 2147483646 h 26566"/>
              <a:gd name="T28" fmla="*/ 2147483646 w 74117"/>
              <a:gd name="T29" fmla="*/ 2147483646 h 26566"/>
              <a:gd name="T30" fmla="*/ 2147483646 w 74117"/>
              <a:gd name="T31" fmla="*/ 2147483646 h 26566"/>
              <a:gd name="T32" fmla="*/ 2147483646 w 74117"/>
              <a:gd name="T33" fmla="*/ 2147483646 h 26566"/>
              <a:gd name="T34" fmla="*/ 2147483646 w 74117"/>
              <a:gd name="T35" fmla="*/ 2147483646 h 26566"/>
              <a:gd name="T36" fmla="*/ 2147483646 w 74117"/>
              <a:gd name="T37" fmla="*/ 2147483646 h 26566"/>
              <a:gd name="T38" fmla="*/ 2147483646 w 74117"/>
              <a:gd name="T39" fmla="*/ 2147483646 h 26566"/>
              <a:gd name="T40" fmla="*/ 2147483646 w 74117"/>
              <a:gd name="T41" fmla="*/ 2147483646 h 26566"/>
              <a:gd name="T42" fmla="*/ 2147483646 w 74117"/>
              <a:gd name="T43" fmla="*/ 2147483646 h 26566"/>
              <a:gd name="T44" fmla="*/ 2147483646 w 74117"/>
              <a:gd name="T45" fmla="*/ 2147483646 h 26566"/>
              <a:gd name="T46" fmla="*/ 2147483646 w 74117"/>
              <a:gd name="T47" fmla="*/ 2147483646 h 26566"/>
              <a:gd name="T48" fmla="*/ 2147483646 w 74117"/>
              <a:gd name="T49" fmla="*/ 2147483646 h 26566"/>
              <a:gd name="T50" fmla="*/ 2147483646 w 74117"/>
              <a:gd name="T51" fmla="*/ 2147483646 h 26566"/>
              <a:gd name="T52" fmla="*/ 1596902469 w 74117"/>
              <a:gd name="T53" fmla="*/ 2147483646 h 26566"/>
              <a:gd name="T54" fmla="*/ 613709297 w 74117"/>
              <a:gd name="T55" fmla="*/ 2147483646 h 26566"/>
              <a:gd name="T56" fmla="*/ 123198377 w 74117"/>
              <a:gd name="T57" fmla="*/ 2147483646 h 26566"/>
              <a:gd name="T58" fmla="*/ 2147483646 w 74117"/>
              <a:gd name="T59" fmla="*/ 2147483646 h 26566"/>
              <a:gd name="T60" fmla="*/ 2147483646 w 74117"/>
              <a:gd name="T61" fmla="*/ 2147483646 h 26566"/>
              <a:gd name="T62" fmla="*/ 2147483646 w 74117"/>
              <a:gd name="T63" fmla="*/ 2147483646 h 26566"/>
              <a:gd name="T64" fmla="*/ 2147483646 w 74117"/>
              <a:gd name="T65" fmla="*/ 2147483646 h 26566"/>
              <a:gd name="T66" fmla="*/ 2147483646 w 74117"/>
              <a:gd name="T67" fmla="*/ 2147483646 h 26566"/>
              <a:gd name="T68" fmla="*/ 2147483646 w 74117"/>
              <a:gd name="T69" fmla="*/ 2147483646 h 26566"/>
              <a:gd name="T70" fmla="*/ 2147483646 w 74117"/>
              <a:gd name="T71" fmla="*/ 2147483646 h 26566"/>
              <a:gd name="T72" fmla="*/ 2147483646 w 74117"/>
              <a:gd name="T73" fmla="*/ 2147483646 h 26566"/>
              <a:gd name="T74" fmla="*/ 2147483646 w 74117"/>
              <a:gd name="T75" fmla="*/ 2147483646 h 26566"/>
              <a:gd name="T76" fmla="*/ 2147483646 w 74117"/>
              <a:gd name="T77" fmla="*/ 2147483646 h 26566"/>
              <a:gd name="T78" fmla="*/ 2147483646 w 74117"/>
              <a:gd name="T79" fmla="*/ 2147483646 h 26566"/>
              <a:gd name="T80" fmla="*/ 2147483646 w 74117"/>
              <a:gd name="T81" fmla="*/ 2147483646 h 26566"/>
              <a:gd name="T82" fmla="*/ 2147483646 w 74117"/>
              <a:gd name="T83" fmla="*/ 2147483646 h 26566"/>
              <a:gd name="T84" fmla="*/ 2147483646 w 74117"/>
              <a:gd name="T85" fmla="*/ 2147483646 h 26566"/>
              <a:gd name="T86" fmla="*/ 2147483646 w 74117"/>
              <a:gd name="T87" fmla="*/ 2147483646 h 26566"/>
              <a:gd name="T88" fmla="*/ 2147483646 w 74117"/>
              <a:gd name="T89" fmla="*/ 2147483646 h 26566"/>
              <a:gd name="T90" fmla="*/ 2147483646 w 74117"/>
              <a:gd name="T91" fmla="*/ 2147483646 h 26566"/>
              <a:gd name="T92" fmla="*/ 2147483646 w 74117"/>
              <a:gd name="T93" fmla="*/ 2147483646 h 26566"/>
              <a:gd name="T94" fmla="*/ 2147483646 w 74117"/>
              <a:gd name="T95" fmla="*/ 615760992 h 26566"/>
              <a:gd name="T96" fmla="*/ 2147483646 w 74117"/>
              <a:gd name="T97" fmla="*/ 0 h 26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2689"/>
                </a:srgbClr>
              </a:gs>
              <a:gs pos="100000">
                <a:srgbClr val="FFFFFF">
                  <a:alpha val="5268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9" name="Google Shape;16;p2"/>
          <p:cNvSpPr>
            <a:spLocks/>
          </p:cNvSpPr>
          <p:nvPr/>
        </p:nvSpPr>
        <p:spPr bwMode="auto">
          <a:xfrm>
            <a:off x="-52596" y="242530"/>
            <a:ext cx="1065065" cy="555185"/>
          </a:xfrm>
          <a:custGeom>
            <a:avLst/>
            <a:gdLst>
              <a:gd name="T0" fmla="*/ 2147483646 w 32036"/>
              <a:gd name="T1" fmla="*/ 303482661 h 12503"/>
              <a:gd name="T2" fmla="*/ 2147483646 w 32036"/>
              <a:gd name="T3" fmla="*/ 1820786488 h 12503"/>
              <a:gd name="T4" fmla="*/ 2147483646 w 32036"/>
              <a:gd name="T5" fmla="*/ 2147483646 h 12503"/>
              <a:gd name="T6" fmla="*/ 2147483646 w 32036"/>
              <a:gd name="T7" fmla="*/ 2147483646 h 12503"/>
              <a:gd name="T8" fmla="*/ 2147483646 w 32036"/>
              <a:gd name="T9" fmla="*/ 2147483646 h 12503"/>
              <a:gd name="T10" fmla="*/ 2147483646 w 32036"/>
              <a:gd name="T11" fmla="*/ 2147483646 h 12503"/>
              <a:gd name="T12" fmla="*/ 2147483646 w 32036"/>
              <a:gd name="T13" fmla="*/ 2147483646 h 12503"/>
              <a:gd name="T14" fmla="*/ 2147483646 w 32036"/>
              <a:gd name="T15" fmla="*/ 2147483646 h 12503"/>
              <a:gd name="T16" fmla="*/ 2147483646 w 32036"/>
              <a:gd name="T17" fmla="*/ 2147483646 h 12503"/>
              <a:gd name="T18" fmla="*/ 2147483646 w 32036"/>
              <a:gd name="T19" fmla="*/ 2147483646 h 12503"/>
              <a:gd name="T20" fmla="*/ 2147483646 w 32036"/>
              <a:gd name="T21" fmla="*/ 2147483646 h 12503"/>
              <a:gd name="T22" fmla="*/ 2147483646 w 32036"/>
              <a:gd name="T23" fmla="*/ 2147483646 h 12503"/>
              <a:gd name="T24" fmla="*/ 2147483646 w 32036"/>
              <a:gd name="T25" fmla="*/ 2147483646 h 12503"/>
              <a:gd name="T26" fmla="*/ 2147483646 w 32036"/>
              <a:gd name="T27" fmla="*/ 2147483646 h 12503"/>
              <a:gd name="T28" fmla="*/ 2147483646 w 32036"/>
              <a:gd name="T29" fmla="*/ 2147483646 h 12503"/>
              <a:gd name="T30" fmla="*/ 2147483646 w 32036"/>
              <a:gd name="T31" fmla="*/ 2147483646 h 12503"/>
              <a:gd name="T32" fmla="*/ 1205607805 w 32036"/>
              <a:gd name="T33" fmla="*/ 2147483646 h 12503"/>
              <a:gd name="T34" fmla="*/ 5363780 w 32036"/>
              <a:gd name="T35" fmla="*/ 2147483646 h 12503"/>
              <a:gd name="T36" fmla="*/ 5363780 w 32036"/>
              <a:gd name="T37" fmla="*/ 2147483646 h 12503"/>
              <a:gd name="T38" fmla="*/ 2147483646 w 32036"/>
              <a:gd name="T39" fmla="*/ 2147483646 h 12503"/>
              <a:gd name="T40" fmla="*/ 2147483646 w 32036"/>
              <a:gd name="T41" fmla="*/ 2147483646 h 12503"/>
              <a:gd name="T42" fmla="*/ 2147483646 w 32036"/>
              <a:gd name="T43" fmla="*/ 2147483646 h 12503"/>
              <a:gd name="T44" fmla="*/ 2147483646 w 32036"/>
              <a:gd name="T45" fmla="*/ 2147483646 h 12503"/>
              <a:gd name="T46" fmla="*/ 2147483646 w 32036"/>
              <a:gd name="T47" fmla="*/ 2147483646 h 12503"/>
              <a:gd name="T48" fmla="*/ 2147483646 w 32036"/>
              <a:gd name="T49" fmla="*/ 2147483646 h 12503"/>
              <a:gd name="T50" fmla="*/ 2147483646 w 32036"/>
              <a:gd name="T51" fmla="*/ 2147483646 h 12503"/>
              <a:gd name="T52" fmla="*/ 2147483646 w 32036"/>
              <a:gd name="T53" fmla="*/ 2147483646 h 12503"/>
              <a:gd name="T54" fmla="*/ 2147483646 w 32036"/>
              <a:gd name="T55" fmla="*/ 2147483646 h 12503"/>
              <a:gd name="T56" fmla="*/ 2147483646 w 32036"/>
              <a:gd name="T57" fmla="*/ 2147483646 h 12503"/>
              <a:gd name="T58" fmla="*/ 2147483646 w 32036"/>
              <a:gd name="T59" fmla="*/ 2147483646 h 12503"/>
              <a:gd name="T60" fmla="*/ 2147483646 w 32036"/>
              <a:gd name="T61" fmla="*/ 2147483646 h 12503"/>
              <a:gd name="T62" fmla="*/ 2147483646 w 32036"/>
              <a:gd name="T63" fmla="*/ 2147483646 h 12503"/>
              <a:gd name="T64" fmla="*/ 2147483646 w 32036"/>
              <a:gd name="T65" fmla="*/ 2147483646 h 12503"/>
              <a:gd name="T66" fmla="*/ 2147483646 w 32036"/>
              <a:gd name="T67" fmla="*/ 2147483646 h 12503"/>
              <a:gd name="T68" fmla="*/ 2147483646 w 32036"/>
              <a:gd name="T69" fmla="*/ 2147483646 h 12503"/>
              <a:gd name="T70" fmla="*/ 2147483646 w 32036"/>
              <a:gd name="T71" fmla="*/ 1213932959 h 12503"/>
              <a:gd name="T72" fmla="*/ 2147483646 w 32036"/>
              <a:gd name="T73" fmla="*/ 5391423 h 125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lnTo>
                  <a:pt x="16297" y="1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2689"/>
                </a:srgbClr>
              </a:gs>
              <a:gs pos="100000">
                <a:srgbClr val="FFFFFF">
                  <a:alpha val="5268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10" name="Google Shape;18;p2"/>
          <p:cNvSpPr>
            <a:spLocks/>
          </p:cNvSpPr>
          <p:nvPr/>
        </p:nvSpPr>
        <p:spPr bwMode="auto">
          <a:xfrm flipH="1">
            <a:off x="726481" y="3884837"/>
            <a:ext cx="1632661" cy="781643"/>
          </a:xfrm>
          <a:custGeom>
            <a:avLst/>
            <a:gdLst>
              <a:gd name="T0" fmla="*/ 2147483646 w 74117"/>
              <a:gd name="T1" fmla="*/ 58489195 h 26566"/>
              <a:gd name="T2" fmla="*/ 2147483646 w 74117"/>
              <a:gd name="T3" fmla="*/ 582899840 h 26566"/>
              <a:gd name="T4" fmla="*/ 2147483646 w 74117"/>
              <a:gd name="T5" fmla="*/ 1574276520 h 26566"/>
              <a:gd name="T6" fmla="*/ 2147483646 w 74117"/>
              <a:gd name="T7" fmla="*/ 2147483646 h 26566"/>
              <a:gd name="T8" fmla="*/ 2147483646 w 74117"/>
              <a:gd name="T9" fmla="*/ 2147483646 h 26566"/>
              <a:gd name="T10" fmla="*/ 2147483646 w 74117"/>
              <a:gd name="T11" fmla="*/ 2147483646 h 26566"/>
              <a:gd name="T12" fmla="*/ 2147483646 w 74117"/>
              <a:gd name="T13" fmla="*/ 2147483646 h 26566"/>
              <a:gd name="T14" fmla="*/ 2147483646 w 74117"/>
              <a:gd name="T15" fmla="*/ 2147483646 h 26566"/>
              <a:gd name="T16" fmla="*/ 2147483646 w 74117"/>
              <a:gd name="T17" fmla="*/ 2147483646 h 26566"/>
              <a:gd name="T18" fmla="*/ 2147483646 w 74117"/>
              <a:gd name="T19" fmla="*/ 2147483646 h 26566"/>
              <a:gd name="T20" fmla="*/ 2147483646 w 74117"/>
              <a:gd name="T21" fmla="*/ 2147483646 h 26566"/>
              <a:gd name="T22" fmla="*/ 2147483646 w 74117"/>
              <a:gd name="T23" fmla="*/ 2147483646 h 26566"/>
              <a:gd name="T24" fmla="*/ 2147483646 w 74117"/>
              <a:gd name="T25" fmla="*/ 2147483646 h 26566"/>
              <a:gd name="T26" fmla="*/ 2147483646 w 74117"/>
              <a:gd name="T27" fmla="*/ 2147483646 h 26566"/>
              <a:gd name="T28" fmla="*/ 2147483646 w 74117"/>
              <a:gd name="T29" fmla="*/ 2147483646 h 26566"/>
              <a:gd name="T30" fmla="*/ 2147483646 w 74117"/>
              <a:gd name="T31" fmla="*/ 2147483646 h 26566"/>
              <a:gd name="T32" fmla="*/ 2147483646 w 74117"/>
              <a:gd name="T33" fmla="*/ 2147483646 h 26566"/>
              <a:gd name="T34" fmla="*/ 2147483646 w 74117"/>
              <a:gd name="T35" fmla="*/ 2147483646 h 26566"/>
              <a:gd name="T36" fmla="*/ 2147483646 w 74117"/>
              <a:gd name="T37" fmla="*/ 2147483646 h 26566"/>
              <a:gd name="T38" fmla="*/ 2147483646 w 74117"/>
              <a:gd name="T39" fmla="*/ 2147483646 h 26566"/>
              <a:gd name="T40" fmla="*/ 2147483646 w 74117"/>
              <a:gd name="T41" fmla="*/ 2147483646 h 26566"/>
              <a:gd name="T42" fmla="*/ 2147483646 w 74117"/>
              <a:gd name="T43" fmla="*/ 2147483646 h 26566"/>
              <a:gd name="T44" fmla="*/ 2147483646 w 74117"/>
              <a:gd name="T45" fmla="*/ 2147483646 h 26566"/>
              <a:gd name="T46" fmla="*/ 2147483646 w 74117"/>
              <a:gd name="T47" fmla="*/ 2147483646 h 26566"/>
              <a:gd name="T48" fmla="*/ 2147483646 w 74117"/>
              <a:gd name="T49" fmla="*/ 2147483646 h 26566"/>
              <a:gd name="T50" fmla="*/ 1447110077 w 74117"/>
              <a:gd name="T51" fmla="*/ 2147483646 h 26566"/>
              <a:gd name="T52" fmla="*/ 753134545 w 74117"/>
              <a:gd name="T53" fmla="*/ 2147483646 h 26566"/>
              <a:gd name="T54" fmla="*/ 289422207 w 74117"/>
              <a:gd name="T55" fmla="*/ 2147483646 h 26566"/>
              <a:gd name="T56" fmla="*/ 58085487 w 74117"/>
              <a:gd name="T57" fmla="*/ 2147483646 h 26566"/>
              <a:gd name="T58" fmla="*/ 2147483646 w 74117"/>
              <a:gd name="T59" fmla="*/ 2147483646 h 26566"/>
              <a:gd name="T60" fmla="*/ 2147483646 w 74117"/>
              <a:gd name="T61" fmla="*/ 2147483646 h 26566"/>
              <a:gd name="T62" fmla="*/ 2147483646 w 74117"/>
              <a:gd name="T63" fmla="*/ 2147483646 h 26566"/>
              <a:gd name="T64" fmla="*/ 2147483646 w 74117"/>
              <a:gd name="T65" fmla="*/ 2147483646 h 26566"/>
              <a:gd name="T66" fmla="*/ 2147483646 w 74117"/>
              <a:gd name="T67" fmla="*/ 2147483646 h 26566"/>
              <a:gd name="T68" fmla="*/ 2147483646 w 74117"/>
              <a:gd name="T69" fmla="*/ 2147483646 h 26566"/>
              <a:gd name="T70" fmla="*/ 2147483646 w 74117"/>
              <a:gd name="T71" fmla="*/ 2147483646 h 26566"/>
              <a:gd name="T72" fmla="*/ 2147483646 w 74117"/>
              <a:gd name="T73" fmla="*/ 2147483646 h 26566"/>
              <a:gd name="T74" fmla="*/ 2147483646 w 74117"/>
              <a:gd name="T75" fmla="*/ 2147483646 h 26566"/>
              <a:gd name="T76" fmla="*/ 2147483646 w 74117"/>
              <a:gd name="T77" fmla="*/ 2147483646 h 26566"/>
              <a:gd name="T78" fmla="*/ 2147483646 w 74117"/>
              <a:gd name="T79" fmla="*/ 2147483646 h 26566"/>
              <a:gd name="T80" fmla="*/ 2147483646 w 74117"/>
              <a:gd name="T81" fmla="*/ 2147483646 h 26566"/>
              <a:gd name="T82" fmla="*/ 2147483646 w 74117"/>
              <a:gd name="T83" fmla="*/ 2147483646 h 26566"/>
              <a:gd name="T84" fmla="*/ 2147483646 w 74117"/>
              <a:gd name="T85" fmla="*/ 2147483646 h 26566"/>
              <a:gd name="T86" fmla="*/ 2147483646 w 74117"/>
              <a:gd name="T87" fmla="*/ 2147483646 h 26566"/>
              <a:gd name="T88" fmla="*/ 2147483646 w 74117"/>
              <a:gd name="T89" fmla="*/ 2147483646 h 26566"/>
              <a:gd name="T90" fmla="*/ 2147483646 w 74117"/>
              <a:gd name="T91" fmla="*/ 2147483646 h 26566"/>
              <a:gd name="T92" fmla="*/ 2147483646 w 74117"/>
              <a:gd name="T93" fmla="*/ 1049865843 h 26566"/>
              <a:gd name="T94" fmla="*/ 2147483646 w 74117"/>
              <a:gd name="T95" fmla="*/ 291465745 h 26566"/>
              <a:gd name="T96" fmla="*/ 2147483646 w 74117"/>
              <a:gd name="T97" fmla="*/ 0 h 26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4117" h="26566" extrusionOk="0">
                <a:moveTo>
                  <a:pt x="43979" y="0"/>
                </a:moveTo>
                <a:lnTo>
                  <a:pt x="42472" y="56"/>
                </a:lnTo>
                <a:lnTo>
                  <a:pt x="41021" y="279"/>
                </a:lnTo>
                <a:lnTo>
                  <a:pt x="39570" y="558"/>
                </a:lnTo>
                <a:lnTo>
                  <a:pt x="38175" y="1005"/>
                </a:lnTo>
                <a:lnTo>
                  <a:pt x="36835" y="1507"/>
                </a:lnTo>
                <a:lnTo>
                  <a:pt x="35551" y="2177"/>
                </a:lnTo>
                <a:lnTo>
                  <a:pt x="34324" y="2902"/>
                </a:lnTo>
                <a:lnTo>
                  <a:pt x="33207" y="3739"/>
                </a:lnTo>
                <a:lnTo>
                  <a:pt x="32147" y="4632"/>
                </a:lnTo>
                <a:lnTo>
                  <a:pt x="31142" y="5637"/>
                </a:lnTo>
                <a:lnTo>
                  <a:pt x="30194" y="6753"/>
                </a:lnTo>
                <a:lnTo>
                  <a:pt x="29412" y="7869"/>
                </a:lnTo>
                <a:lnTo>
                  <a:pt x="28687" y="9097"/>
                </a:lnTo>
                <a:lnTo>
                  <a:pt x="28017" y="10381"/>
                </a:lnTo>
                <a:lnTo>
                  <a:pt x="27515" y="11720"/>
                </a:lnTo>
                <a:lnTo>
                  <a:pt x="27124" y="13115"/>
                </a:lnTo>
                <a:lnTo>
                  <a:pt x="26287" y="12557"/>
                </a:lnTo>
                <a:lnTo>
                  <a:pt x="25450" y="11999"/>
                </a:lnTo>
                <a:lnTo>
                  <a:pt x="24557" y="11553"/>
                </a:lnTo>
                <a:lnTo>
                  <a:pt x="23608" y="11218"/>
                </a:lnTo>
                <a:lnTo>
                  <a:pt x="22659" y="10883"/>
                </a:lnTo>
                <a:lnTo>
                  <a:pt x="21655" y="10660"/>
                </a:lnTo>
                <a:lnTo>
                  <a:pt x="20594" y="10548"/>
                </a:lnTo>
                <a:lnTo>
                  <a:pt x="19534" y="10492"/>
                </a:lnTo>
                <a:lnTo>
                  <a:pt x="18418" y="10548"/>
                </a:lnTo>
                <a:lnTo>
                  <a:pt x="17301" y="10716"/>
                </a:lnTo>
                <a:lnTo>
                  <a:pt x="16241" y="10939"/>
                </a:lnTo>
                <a:lnTo>
                  <a:pt x="15236" y="11274"/>
                </a:lnTo>
                <a:lnTo>
                  <a:pt x="14232" y="11720"/>
                </a:lnTo>
                <a:lnTo>
                  <a:pt x="13339" y="12222"/>
                </a:lnTo>
                <a:lnTo>
                  <a:pt x="12446" y="12781"/>
                </a:lnTo>
                <a:lnTo>
                  <a:pt x="11609" y="13450"/>
                </a:lnTo>
                <a:lnTo>
                  <a:pt x="10827" y="14176"/>
                </a:lnTo>
                <a:lnTo>
                  <a:pt x="10158" y="14957"/>
                </a:lnTo>
                <a:lnTo>
                  <a:pt x="9488" y="15794"/>
                </a:lnTo>
                <a:lnTo>
                  <a:pt x="8930" y="16687"/>
                </a:lnTo>
                <a:lnTo>
                  <a:pt x="8428" y="17636"/>
                </a:lnTo>
                <a:lnTo>
                  <a:pt x="8037" y="18641"/>
                </a:lnTo>
                <a:lnTo>
                  <a:pt x="7758" y="19645"/>
                </a:lnTo>
                <a:lnTo>
                  <a:pt x="7535" y="20706"/>
                </a:lnTo>
                <a:lnTo>
                  <a:pt x="6809" y="20594"/>
                </a:lnTo>
                <a:lnTo>
                  <a:pt x="6028" y="20538"/>
                </a:lnTo>
                <a:lnTo>
                  <a:pt x="5414" y="20594"/>
                </a:lnTo>
                <a:lnTo>
                  <a:pt x="4800" y="20650"/>
                </a:lnTo>
                <a:lnTo>
                  <a:pt x="4242" y="20817"/>
                </a:lnTo>
                <a:lnTo>
                  <a:pt x="3684" y="20985"/>
                </a:lnTo>
                <a:lnTo>
                  <a:pt x="3181" y="21264"/>
                </a:lnTo>
                <a:lnTo>
                  <a:pt x="2679" y="21543"/>
                </a:lnTo>
                <a:lnTo>
                  <a:pt x="2177" y="21933"/>
                </a:lnTo>
                <a:lnTo>
                  <a:pt x="1786" y="22324"/>
                </a:lnTo>
                <a:lnTo>
                  <a:pt x="1395" y="22715"/>
                </a:lnTo>
                <a:lnTo>
                  <a:pt x="1005" y="23217"/>
                </a:lnTo>
                <a:lnTo>
                  <a:pt x="726" y="23719"/>
                </a:lnTo>
                <a:lnTo>
                  <a:pt x="447" y="24222"/>
                </a:lnTo>
                <a:lnTo>
                  <a:pt x="279" y="24780"/>
                </a:lnTo>
                <a:lnTo>
                  <a:pt x="112" y="25338"/>
                </a:lnTo>
                <a:lnTo>
                  <a:pt x="56" y="25952"/>
                </a:lnTo>
                <a:lnTo>
                  <a:pt x="0" y="26566"/>
                </a:lnTo>
                <a:lnTo>
                  <a:pt x="73782" y="26566"/>
                </a:lnTo>
                <a:lnTo>
                  <a:pt x="73949" y="25896"/>
                </a:lnTo>
                <a:lnTo>
                  <a:pt x="74005" y="25226"/>
                </a:lnTo>
                <a:lnTo>
                  <a:pt x="74117" y="24557"/>
                </a:lnTo>
                <a:lnTo>
                  <a:pt x="74117" y="23887"/>
                </a:lnTo>
                <a:lnTo>
                  <a:pt x="74061" y="22771"/>
                </a:lnTo>
                <a:lnTo>
                  <a:pt x="73893" y="21654"/>
                </a:lnTo>
                <a:lnTo>
                  <a:pt x="73614" y="20650"/>
                </a:lnTo>
                <a:lnTo>
                  <a:pt x="73279" y="19645"/>
                </a:lnTo>
                <a:lnTo>
                  <a:pt x="72777" y="18696"/>
                </a:lnTo>
                <a:lnTo>
                  <a:pt x="72275" y="17748"/>
                </a:lnTo>
                <a:lnTo>
                  <a:pt x="71605" y="16911"/>
                </a:lnTo>
                <a:lnTo>
                  <a:pt x="70935" y="16129"/>
                </a:lnTo>
                <a:lnTo>
                  <a:pt x="70154" y="15459"/>
                </a:lnTo>
                <a:lnTo>
                  <a:pt x="69317" y="14790"/>
                </a:lnTo>
                <a:lnTo>
                  <a:pt x="68368" y="14287"/>
                </a:lnTo>
                <a:lnTo>
                  <a:pt x="67419" y="13785"/>
                </a:lnTo>
                <a:lnTo>
                  <a:pt x="66415" y="13450"/>
                </a:lnTo>
                <a:lnTo>
                  <a:pt x="65410" y="13171"/>
                </a:lnTo>
                <a:lnTo>
                  <a:pt x="64294" y="13004"/>
                </a:lnTo>
                <a:lnTo>
                  <a:pt x="63178" y="12948"/>
                </a:lnTo>
                <a:lnTo>
                  <a:pt x="62006" y="13004"/>
                </a:lnTo>
                <a:lnTo>
                  <a:pt x="60889" y="13171"/>
                </a:lnTo>
                <a:lnTo>
                  <a:pt x="60443" y="11776"/>
                </a:lnTo>
                <a:lnTo>
                  <a:pt x="59941" y="10437"/>
                </a:lnTo>
                <a:lnTo>
                  <a:pt x="59327" y="9153"/>
                </a:lnTo>
                <a:lnTo>
                  <a:pt x="58601" y="7925"/>
                </a:lnTo>
                <a:lnTo>
                  <a:pt x="57764" y="6753"/>
                </a:lnTo>
                <a:lnTo>
                  <a:pt x="56871" y="5693"/>
                </a:lnTo>
                <a:lnTo>
                  <a:pt x="55866" y="4688"/>
                </a:lnTo>
                <a:lnTo>
                  <a:pt x="54806" y="3739"/>
                </a:lnTo>
                <a:lnTo>
                  <a:pt x="53634" y="2902"/>
                </a:lnTo>
                <a:lnTo>
                  <a:pt x="52406" y="2177"/>
                </a:lnTo>
                <a:lnTo>
                  <a:pt x="51123" y="1507"/>
                </a:lnTo>
                <a:lnTo>
                  <a:pt x="49783" y="1005"/>
                </a:lnTo>
                <a:lnTo>
                  <a:pt x="48388" y="558"/>
                </a:lnTo>
                <a:lnTo>
                  <a:pt x="46993" y="279"/>
                </a:lnTo>
                <a:lnTo>
                  <a:pt x="45486" y="56"/>
                </a:lnTo>
                <a:lnTo>
                  <a:pt x="43979" y="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2689"/>
                </a:srgbClr>
              </a:gs>
              <a:gs pos="100000">
                <a:srgbClr val="FFFFFF">
                  <a:alpha val="5268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11" name="Google Shape;19;p2"/>
          <p:cNvSpPr>
            <a:spLocks/>
          </p:cNvSpPr>
          <p:nvPr/>
        </p:nvSpPr>
        <p:spPr bwMode="auto">
          <a:xfrm>
            <a:off x="8150158" y="4365513"/>
            <a:ext cx="1055204" cy="555185"/>
          </a:xfrm>
          <a:custGeom>
            <a:avLst/>
            <a:gdLst>
              <a:gd name="T0" fmla="*/ 2147483646 w 56035"/>
              <a:gd name="T1" fmla="*/ 31068467 h 22102"/>
              <a:gd name="T2" fmla="*/ 2147483646 w 56035"/>
              <a:gd name="T3" fmla="*/ 279148984 h 22102"/>
              <a:gd name="T4" fmla="*/ 2147483646 w 56035"/>
              <a:gd name="T5" fmla="*/ 774720824 h 22102"/>
              <a:gd name="T6" fmla="*/ 2147483646 w 56035"/>
              <a:gd name="T7" fmla="*/ 1486734817 h 22102"/>
              <a:gd name="T8" fmla="*/ 2147483646 w 56035"/>
              <a:gd name="T9" fmla="*/ 2147483646 h 22102"/>
              <a:gd name="T10" fmla="*/ 2147483646 w 56035"/>
              <a:gd name="T11" fmla="*/ 2147483646 h 22102"/>
              <a:gd name="T12" fmla="*/ 2147483646 w 56035"/>
              <a:gd name="T13" fmla="*/ 2147483646 h 22102"/>
              <a:gd name="T14" fmla="*/ 2147483646 w 56035"/>
              <a:gd name="T15" fmla="*/ 2147483646 h 22102"/>
              <a:gd name="T16" fmla="*/ 2147483646 w 56035"/>
              <a:gd name="T17" fmla="*/ 2147483646 h 22102"/>
              <a:gd name="T18" fmla="*/ 2147483646 w 56035"/>
              <a:gd name="T19" fmla="*/ 2147483646 h 22102"/>
              <a:gd name="T20" fmla="*/ 2147483646 w 56035"/>
              <a:gd name="T21" fmla="*/ 2147483646 h 22102"/>
              <a:gd name="T22" fmla="*/ 2147483646 w 56035"/>
              <a:gd name="T23" fmla="*/ 2147483646 h 22102"/>
              <a:gd name="T24" fmla="*/ 2147483646 w 56035"/>
              <a:gd name="T25" fmla="*/ 2147483646 h 22102"/>
              <a:gd name="T26" fmla="*/ 1608301618 w 56035"/>
              <a:gd name="T27" fmla="*/ 2147483646 h 22102"/>
              <a:gd name="T28" fmla="*/ 1021048462 w 56035"/>
              <a:gd name="T29" fmla="*/ 2147483646 h 22102"/>
              <a:gd name="T30" fmla="*/ 526312437 w 56035"/>
              <a:gd name="T31" fmla="*/ 2147483646 h 22102"/>
              <a:gd name="T32" fmla="*/ 186152998 w 56035"/>
              <a:gd name="T33" fmla="*/ 2147483646 h 22102"/>
              <a:gd name="T34" fmla="*/ 31577175 w 56035"/>
              <a:gd name="T35" fmla="*/ 2147483646 h 22102"/>
              <a:gd name="T36" fmla="*/ 548565 w 56035"/>
              <a:gd name="T37" fmla="*/ 2147483646 h 22102"/>
              <a:gd name="T38" fmla="*/ 124095069 w 56035"/>
              <a:gd name="T39" fmla="*/ 2147483646 h 22102"/>
              <a:gd name="T40" fmla="*/ 2147483646 w 56035"/>
              <a:gd name="T41" fmla="*/ 2147483646 h 22102"/>
              <a:gd name="T42" fmla="*/ 2147483646 w 56035"/>
              <a:gd name="T43" fmla="*/ 2147483646 h 22102"/>
              <a:gd name="T44" fmla="*/ 2147483646 w 56035"/>
              <a:gd name="T45" fmla="*/ 2147483646 h 22102"/>
              <a:gd name="T46" fmla="*/ 2147483646 w 56035"/>
              <a:gd name="T47" fmla="*/ 2147483646 h 22102"/>
              <a:gd name="T48" fmla="*/ 2147483646 w 56035"/>
              <a:gd name="T49" fmla="*/ 2147483646 h 22102"/>
              <a:gd name="T50" fmla="*/ 2147483646 w 56035"/>
              <a:gd name="T51" fmla="*/ 2147483646 h 22102"/>
              <a:gd name="T52" fmla="*/ 2147483646 w 56035"/>
              <a:gd name="T53" fmla="*/ 2147483646 h 22102"/>
              <a:gd name="T54" fmla="*/ 2147483646 w 56035"/>
              <a:gd name="T55" fmla="*/ 2147483646 h 22102"/>
              <a:gd name="T56" fmla="*/ 2147483646 w 56035"/>
              <a:gd name="T57" fmla="*/ 2147483646 h 22102"/>
              <a:gd name="T58" fmla="*/ 2147483646 w 56035"/>
              <a:gd name="T59" fmla="*/ 2147483646 h 22102"/>
              <a:gd name="T60" fmla="*/ 2147483646 w 56035"/>
              <a:gd name="T61" fmla="*/ 2147483646 h 22102"/>
              <a:gd name="T62" fmla="*/ 2147483646 w 56035"/>
              <a:gd name="T63" fmla="*/ 2147483646 h 22102"/>
              <a:gd name="T64" fmla="*/ 2147483646 w 56035"/>
              <a:gd name="T65" fmla="*/ 2147483646 h 22102"/>
              <a:gd name="T66" fmla="*/ 2147483646 w 56035"/>
              <a:gd name="T67" fmla="*/ 2147483646 h 22102"/>
              <a:gd name="T68" fmla="*/ 2147483646 w 56035"/>
              <a:gd name="T69" fmla="*/ 2147483646 h 22102"/>
              <a:gd name="T70" fmla="*/ 2147483646 w 56035"/>
              <a:gd name="T71" fmla="*/ 2147483646 h 22102"/>
              <a:gd name="T72" fmla="*/ 2147483646 w 56035"/>
              <a:gd name="T73" fmla="*/ 2147483646 h 22102"/>
              <a:gd name="T74" fmla="*/ 2147483646 w 56035"/>
              <a:gd name="T75" fmla="*/ 2147483646 h 22102"/>
              <a:gd name="T76" fmla="*/ 2147483646 w 56035"/>
              <a:gd name="T77" fmla="*/ 2147483646 h 22102"/>
              <a:gd name="T78" fmla="*/ 2147483646 w 56035"/>
              <a:gd name="T79" fmla="*/ 2147483646 h 22102"/>
              <a:gd name="T80" fmla="*/ 2147483646 w 56035"/>
              <a:gd name="T81" fmla="*/ 2147483646 h 22102"/>
              <a:gd name="T82" fmla="*/ 2147483646 w 56035"/>
              <a:gd name="T83" fmla="*/ 2147483646 h 22102"/>
              <a:gd name="T84" fmla="*/ 2147483646 w 56035"/>
              <a:gd name="T85" fmla="*/ 2147483646 h 22102"/>
              <a:gd name="T86" fmla="*/ 2147483646 w 56035"/>
              <a:gd name="T87" fmla="*/ 1672657603 h 22102"/>
              <a:gd name="T88" fmla="*/ 2147483646 w 56035"/>
              <a:gd name="T89" fmla="*/ 867397268 h 22102"/>
              <a:gd name="T90" fmla="*/ 2147483646 w 56035"/>
              <a:gd name="T91" fmla="*/ 340736873 h 22102"/>
              <a:gd name="T92" fmla="*/ 2147483646 w 56035"/>
              <a:gd name="T93" fmla="*/ 31068467 h 22102"/>
              <a:gd name="T94" fmla="*/ 2147483646 w 56035"/>
              <a:gd name="T95" fmla="*/ 0 h 22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lnTo>
                  <a:pt x="25897" y="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2689"/>
                </a:srgbClr>
              </a:gs>
              <a:gs pos="100000">
                <a:srgbClr val="FFFFFF">
                  <a:alpha val="5268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12" name="Google Shape;20;p2"/>
          <p:cNvSpPr>
            <a:spLocks/>
          </p:cNvSpPr>
          <p:nvPr/>
        </p:nvSpPr>
        <p:spPr bwMode="auto">
          <a:xfrm>
            <a:off x="6844030" y="3686141"/>
            <a:ext cx="1306129" cy="679371"/>
          </a:xfrm>
          <a:custGeom>
            <a:avLst/>
            <a:gdLst>
              <a:gd name="T0" fmla="*/ 2147483646 w 32036"/>
              <a:gd name="T1" fmla="*/ 680392738 h 12503"/>
              <a:gd name="T2" fmla="*/ 2147483646 w 32036"/>
              <a:gd name="T3" fmla="*/ 2147483646 h 12503"/>
              <a:gd name="T4" fmla="*/ 2147483646 w 32036"/>
              <a:gd name="T5" fmla="*/ 2147483646 h 12503"/>
              <a:gd name="T6" fmla="*/ 2147483646 w 32036"/>
              <a:gd name="T7" fmla="*/ 2147483646 h 12503"/>
              <a:gd name="T8" fmla="*/ 2147483646 w 32036"/>
              <a:gd name="T9" fmla="*/ 2147483646 h 12503"/>
              <a:gd name="T10" fmla="*/ 2147483646 w 32036"/>
              <a:gd name="T11" fmla="*/ 2147483646 h 12503"/>
              <a:gd name="T12" fmla="*/ 2147483646 w 32036"/>
              <a:gd name="T13" fmla="*/ 2147483646 h 12503"/>
              <a:gd name="T14" fmla="*/ 2147483646 w 32036"/>
              <a:gd name="T15" fmla="*/ 2147483646 h 12503"/>
              <a:gd name="T16" fmla="*/ 2147483646 w 32036"/>
              <a:gd name="T17" fmla="*/ 2147483646 h 12503"/>
              <a:gd name="T18" fmla="*/ 2147483646 w 32036"/>
              <a:gd name="T19" fmla="*/ 2147483646 h 12503"/>
              <a:gd name="T20" fmla="*/ 2147483646 w 32036"/>
              <a:gd name="T21" fmla="*/ 2147483646 h 12503"/>
              <a:gd name="T22" fmla="*/ 2147483646 w 32036"/>
              <a:gd name="T23" fmla="*/ 2147483646 h 12503"/>
              <a:gd name="T24" fmla="*/ 2147483646 w 32036"/>
              <a:gd name="T25" fmla="*/ 2147483646 h 12503"/>
              <a:gd name="T26" fmla="*/ 2147483646 w 32036"/>
              <a:gd name="T27" fmla="*/ 2147483646 h 12503"/>
              <a:gd name="T28" fmla="*/ 2147483646 w 32036"/>
              <a:gd name="T29" fmla="*/ 2147483646 h 12503"/>
              <a:gd name="T30" fmla="*/ 2147483646 w 32036"/>
              <a:gd name="T31" fmla="*/ 2147483646 h 12503"/>
              <a:gd name="T32" fmla="*/ 2147483646 w 32036"/>
              <a:gd name="T33" fmla="*/ 2147483646 h 12503"/>
              <a:gd name="T34" fmla="*/ 12159250 w 32036"/>
              <a:gd name="T35" fmla="*/ 2147483646 h 12503"/>
              <a:gd name="T36" fmla="*/ 12159250 w 32036"/>
              <a:gd name="T37" fmla="*/ 2147483646 h 12503"/>
              <a:gd name="T38" fmla="*/ 2147483646 w 32036"/>
              <a:gd name="T39" fmla="*/ 2147483646 h 12503"/>
              <a:gd name="T40" fmla="*/ 2147483646 w 32036"/>
              <a:gd name="T41" fmla="*/ 2147483646 h 12503"/>
              <a:gd name="T42" fmla="*/ 2147483646 w 32036"/>
              <a:gd name="T43" fmla="*/ 2147483646 h 12503"/>
              <a:gd name="T44" fmla="*/ 2147483646 w 32036"/>
              <a:gd name="T45" fmla="*/ 2147483646 h 12503"/>
              <a:gd name="T46" fmla="*/ 2147483646 w 32036"/>
              <a:gd name="T47" fmla="*/ 2147483646 h 12503"/>
              <a:gd name="T48" fmla="*/ 2147483646 w 32036"/>
              <a:gd name="T49" fmla="*/ 2147483646 h 12503"/>
              <a:gd name="T50" fmla="*/ 2147483646 w 32036"/>
              <a:gd name="T51" fmla="*/ 2147483646 h 12503"/>
              <a:gd name="T52" fmla="*/ 2147483646 w 32036"/>
              <a:gd name="T53" fmla="*/ 2147483646 h 12503"/>
              <a:gd name="T54" fmla="*/ 2147483646 w 32036"/>
              <a:gd name="T55" fmla="*/ 2147483646 h 12503"/>
              <a:gd name="T56" fmla="*/ 2147483646 w 32036"/>
              <a:gd name="T57" fmla="*/ 2147483646 h 12503"/>
              <a:gd name="T58" fmla="*/ 2147483646 w 32036"/>
              <a:gd name="T59" fmla="*/ 2147483646 h 12503"/>
              <a:gd name="T60" fmla="*/ 2147483646 w 32036"/>
              <a:gd name="T61" fmla="*/ 2147483646 h 12503"/>
              <a:gd name="T62" fmla="*/ 2147483646 w 32036"/>
              <a:gd name="T63" fmla="*/ 2147483646 h 12503"/>
              <a:gd name="T64" fmla="*/ 2147483646 w 32036"/>
              <a:gd name="T65" fmla="*/ 2147483646 h 12503"/>
              <a:gd name="T66" fmla="*/ 2147483646 w 32036"/>
              <a:gd name="T67" fmla="*/ 2147483646 h 12503"/>
              <a:gd name="T68" fmla="*/ 2147483646 w 32036"/>
              <a:gd name="T69" fmla="*/ 2147483646 h 12503"/>
              <a:gd name="T70" fmla="*/ 2147483646 w 32036"/>
              <a:gd name="T71" fmla="*/ 2147483646 h 12503"/>
              <a:gd name="T72" fmla="*/ 2147483646 w 32036"/>
              <a:gd name="T73" fmla="*/ 12141089 h 1250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2036" h="12503" extrusionOk="0">
                <a:moveTo>
                  <a:pt x="16297" y="1"/>
                </a:moveTo>
                <a:lnTo>
                  <a:pt x="15460" y="56"/>
                </a:lnTo>
                <a:lnTo>
                  <a:pt x="14679" y="168"/>
                </a:lnTo>
                <a:lnTo>
                  <a:pt x="13897" y="336"/>
                </a:lnTo>
                <a:lnTo>
                  <a:pt x="13172" y="615"/>
                </a:lnTo>
                <a:lnTo>
                  <a:pt x="12446" y="894"/>
                </a:lnTo>
                <a:lnTo>
                  <a:pt x="11777" y="1284"/>
                </a:lnTo>
                <a:lnTo>
                  <a:pt x="11163" y="1731"/>
                </a:lnTo>
                <a:lnTo>
                  <a:pt x="10549" y="2233"/>
                </a:lnTo>
                <a:lnTo>
                  <a:pt x="9991" y="2735"/>
                </a:lnTo>
                <a:lnTo>
                  <a:pt x="9488" y="3349"/>
                </a:lnTo>
                <a:lnTo>
                  <a:pt x="9042" y="3963"/>
                </a:lnTo>
                <a:lnTo>
                  <a:pt x="8651" y="4633"/>
                </a:lnTo>
                <a:lnTo>
                  <a:pt x="8372" y="5358"/>
                </a:lnTo>
                <a:lnTo>
                  <a:pt x="8093" y="6084"/>
                </a:lnTo>
                <a:lnTo>
                  <a:pt x="7870" y="6865"/>
                </a:lnTo>
                <a:lnTo>
                  <a:pt x="7758" y="7647"/>
                </a:lnTo>
                <a:lnTo>
                  <a:pt x="7144" y="7368"/>
                </a:lnTo>
                <a:lnTo>
                  <a:pt x="6530" y="7089"/>
                </a:lnTo>
                <a:lnTo>
                  <a:pt x="5861" y="6977"/>
                </a:lnTo>
                <a:lnTo>
                  <a:pt x="5135" y="6921"/>
                </a:lnTo>
                <a:lnTo>
                  <a:pt x="4577" y="6921"/>
                </a:lnTo>
                <a:lnTo>
                  <a:pt x="4075" y="7033"/>
                </a:lnTo>
                <a:lnTo>
                  <a:pt x="3572" y="7144"/>
                </a:lnTo>
                <a:lnTo>
                  <a:pt x="3126" y="7312"/>
                </a:lnTo>
                <a:lnTo>
                  <a:pt x="2679" y="7535"/>
                </a:lnTo>
                <a:lnTo>
                  <a:pt x="2233" y="7814"/>
                </a:lnTo>
                <a:lnTo>
                  <a:pt x="1842" y="8093"/>
                </a:lnTo>
                <a:lnTo>
                  <a:pt x="1507" y="8428"/>
                </a:lnTo>
                <a:lnTo>
                  <a:pt x="1173" y="8763"/>
                </a:lnTo>
                <a:lnTo>
                  <a:pt x="894" y="9154"/>
                </a:lnTo>
                <a:lnTo>
                  <a:pt x="615" y="9600"/>
                </a:lnTo>
                <a:lnTo>
                  <a:pt x="391" y="10047"/>
                </a:lnTo>
                <a:lnTo>
                  <a:pt x="224" y="10493"/>
                </a:lnTo>
                <a:lnTo>
                  <a:pt x="112" y="10995"/>
                </a:lnTo>
                <a:lnTo>
                  <a:pt x="1" y="11498"/>
                </a:lnTo>
                <a:lnTo>
                  <a:pt x="1" y="12056"/>
                </a:lnTo>
                <a:lnTo>
                  <a:pt x="1" y="12502"/>
                </a:lnTo>
                <a:lnTo>
                  <a:pt x="31868" y="12502"/>
                </a:lnTo>
                <a:lnTo>
                  <a:pt x="32036" y="11832"/>
                </a:lnTo>
                <a:lnTo>
                  <a:pt x="32036" y="11107"/>
                </a:lnTo>
                <a:lnTo>
                  <a:pt x="32036" y="10493"/>
                </a:lnTo>
                <a:lnTo>
                  <a:pt x="31924" y="9879"/>
                </a:lnTo>
                <a:lnTo>
                  <a:pt x="31757" y="9321"/>
                </a:lnTo>
                <a:lnTo>
                  <a:pt x="31589" y="8763"/>
                </a:lnTo>
                <a:lnTo>
                  <a:pt x="31310" y="8205"/>
                </a:lnTo>
                <a:lnTo>
                  <a:pt x="31031" y="7702"/>
                </a:lnTo>
                <a:lnTo>
                  <a:pt x="30696" y="7256"/>
                </a:lnTo>
                <a:lnTo>
                  <a:pt x="30306" y="6810"/>
                </a:lnTo>
                <a:lnTo>
                  <a:pt x="29859" y="6419"/>
                </a:lnTo>
                <a:lnTo>
                  <a:pt x="29357" y="6084"/>
                </a:lnTo>
                <a:lnTo>
                  <a:pt x="28910" y="5805"/>
                </a:lnTo>
                <a:lnTo>
                  <a:pt x="28352" y="5526"/>
                </a:lnTo>
                <a:lnTo>
                  <a:pt x="27794" y="5303"/>
                </a:lnTo>
                <a:lnTo>
                  <a:pt x="27236" y="5191"/>
                </a:lnTo>
                <a:lnTo>
                  <a:pt x="26622" y="5079"/>
                </a:lnTo>
                <a:lnTo>
                  <a:pt x="25562" y="5079"/>
                </a:lnTo>
                <a:lnTo>
                  <a:pt x="25115" y="5135"/>
                </a:lnTo>
                <a:lnTo>
                  <a:pt x="24222" y="5303"/>
                </a:lnTo>
                <a:lnTo>
                  <a:pt x="23943" y="4745"/>
                </a:lnTo>
                <a:lnTo>
                  <a:pt x="23664" y="4186"/>
                </a:lnTo>
                <a:lnTo>
                  <a:pt x="23329" y="3684"/>
                </a:lnTo>
                <a:lnTo>
                  <a:pt x="22939" y="3182"/>
                </a:lnTo>
                <a:lnTo>
                  <a:pt x="22548" y="2680"/>
                </a:lnTo>
                <a:lnTo>
                  <a:pt x="22102" y="2289"/>
                </a:lnTo>
                <a:lnTo>
                  <a:pt x="21599" y="1842"/>
                </a:lnTo>
                <a:lnTo>
                  <a:pt x="21097" y="1508"/>
                </a:lnTo>
                <a:lnTo>
                  <a:pt x="20595" y="1173"/>
                </a:lnTo>
                <a:lnTo>
                  <a:pt x="20037" y="838"/>
                </a:lnTo>
                <a:lnTo>
                  <a:pt x="19478" y="615"/>
                </a:lnTo>
                <a:lnTo>
                  <a:pt x="18865" y="391"/>
                </a:lnTo>
                <a:lnTo>
                  <a:pt x="18251" y="224"/>
                </a:lnTo>
                <a:lnTo>
                  <a:pt x="17637" y="112"/>
                </a:lnTo>
                <a:lnTo>
                  <a:pt x="16967" y="1"/>
                </a:lnTo>
                <a:lnTo>
                  <a:pt x="16297" y="1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2689"/>
                </a:srgbClr>
              </a:gs>
              <a:gs pos="100000">
                <a:srgbClr val="FFFFFF">
                  <a:alpha val="5268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13" name="Google Shape;21;p2"/>
          <p:cNvSpPr>
            <a:spLocks/>
          </p:cNvSpPr>
          <p:nvPr/>
        </p:nvSpPr>
        <p:spPr bwMode="auto">
          <a:xfrm flipH="1">
            <a:off x="-93139" y="3884839"/>
            <a:ext cx="1055204" cy="555185"/>
          </a:xfrm>
          <a:custGeom>
            <a:avLst/>
            <a:gdLst>
              <a:gd name="T0" fmla="*/ 2147483646 w 56035"/>
              <a:gd name="T1" fmla="*/ 31068467 h 22102"/>
              <a:gd name="T2" fmla="*/ 2147483646 w 56035"/>
              <a:gd name="T3" fmla="*/ 279148984 h 22102"/>
              <a:gd name="T4" fmla="*/ 2147483646 w 56035"/>
              <a:gd name="T5" fmla="*/ 774720824 h 22102"/>
              <a:gd name="T6" fmla="*/ 2147483646 w 56035"/>
              <a:gd name="T7" fmla="*/ 1486734817 h 22102"/>
              <a:gd name="T8" fmla="*/ 2147483646 w 56035"/>
              <a:gd name="T9" fmla="*/ 2147483646 h 22102"/>
              <a:gd name="T10" fmla="*/ 2147483646 w 56035"/>
              <a:gd name="T11" fmla="*/ 2147483646 h 22102"/>
              <a:gd name="T12" fmla="*/ 2147483646 w 56035"/>
              <a:gd name="T13" fmla="*/ 2147483646 h 22102"/>
              <a:gd name="T14" fmla="*/ 2147483646 w 56035"/>
              <a:gd name="T15" fmla="*/ 2147483646 h 22102"/>
              <a:gd name="T16" fmla="*/ 2147483646 w 56035"/>
              <a:gd name="T17" fmla="*/ 2147483646 h 22102"/>
              <a:gd name="T18" fmla="*/ 2147483646 w 56035"/>
              <a:gd name="T19" fmla="*/ 2147483646 h 22102"/>
              <a:gd name="T20" fmla="*/ 2147483646 w 56035"/>
              <a:gd name="T21" fmla="*/ 2147483646 h 22102"/>
              <a:gd name="T22" fmla="*/ 2147483646 w 56035"/>
              <a:gd name="T23" fmla="*/ 2147483646 h 22102"/>
              <a:gd name="T24" fmla="*/ 2147483646 w 56035"/>
              <a:gd name="T25" fmla="*/ 2147483646 h 22102"/>
              <a:gd name="T26" fmla="*/ 1608301618 w 56035"/>
              <a:gd name="T27" fmla="*/ 2147483646 h 22102"/>
              <a:gd name="T28" fmla="*/ 1021048462 w 56035"/>
              <a:gd name="T29" fmla="*/ 2147483646 h 22102"/>
              <a:gd name="T30" fmla="*/ 526312437 w 56035"/>
              <a:gd name="T31" fmla="*/ 2147483646 h 22102"/>
              <a:gd name="T32" fmla="*/ 186152998 w 56035"/>
              <a:gd name="T33" fmla="*/ 2147483646 h 22102"/>
              <a:gd name="T34" fmla="*/ 31577175 w 56035"/>
              <a:gd name="T35" fmla="*/ 2147483646 h 22102"/>
              <a:gd name="T36" fmla="*/ 548565 w 56035"/>
              <a:gd name="T37" fmla="*/ 2147483646 h 22102"/>
              <a:gd name="T38" fmla="*/ 124095069 w 56035"/>
              <a:gd name="T39" fmla="*/ 2147483646 h 22102"/>
              <a:gd name="T40" fmla="*/ 2147483646 w 56035"/>
              <a:gd name="T41" fmla="*/ 2147483646 h 22102"/>
              <a:gd name="T42" fmla="*/ 2147483646 w 56035"/>
              <a:gd name="T43" fmla="*/ 2147483646 h 22102"/>
              <a:gd name="T44" fmla="*/ 2147483646 w 56035"/>
              <a:gd name="T45" fmla="*/ 2147483646 h 22102"/>
              <a:gd name="T46" fmla="*/ 2147483646 w 56035"/>
              <a:gd name="T47" fmla="*/ 2147483646 h 22102"/>
              <a:gd name="T48" fmla="*/ 2147483646 w 56035"/>
              <a:gd name="T49" fmla="*/ 2147483646 h 22102"/>
              <a:gd name="T50" fmla="*/ 2147483646 w 56035"/>
              <a:gd name="T51" fmla="*/ 2147483646 h 22102"/>
              <a:gd name="T52" fmla="*/ 2147483646 w 56035"/>
              <a:gd name="T53" fmla="*/ 2147483646 h 22102"/>
              <a:gd name="T54" fmla="*/ 2147483646 w 56035"/>
              <a:gd name="T55" fmla="*/ 2147483646 h 22102"/>
              <a:gd name="T56" fmla="*/ 2147483646 w 56035"/>
              <a:gd name="T57" fmla="*/ 2147483646 h 22102"/>
              <a:gd name="T58" fmla="*/ 2147483646 w 56035"/>
              <a:gd name="T59" fmla="*/ 2147483646 h 22102"/>
              <a:gd name="T60" fmla="*/ 2147483646 w 56035"/>
              <a:gd name="T61" fmla="*/ 2147483646 h 22102"/>
              <a:gd name="T62" fmla="*/ 2147483646 w 56035"/>
              <a:gd name="T63" fmla="*/ 2147483646 h 22102"/>
              <a:gd name="T64" fmla="*/ 2147483646 w 56035"/>
              <a:gd name="T65" fmla="*/ 2147483646 h 22102"/>
              <a:gd name="T66" fmla="*/ 2147483646 w 56035"/>
              <a:gd name="T67" fmla="*/ 2147483646 h 22102"/>
              <a:gd name="T68" fmla="*/ 2147483646 w 56035"/>
              <a:gd name="T69" fmla="*/ 2147483646 h 22102"/>
              <a:gd name="T70" fmla="*/ 2147483646 w 56035"/>
              <a:gd name="T71" fmla="*/ 2147483646 h 22102"/>
              <a:gd name="T72" fmla="*/ 2147483646 w 56035"/>
              <a:gd name="T73" fmla="*/ 2147483646 h 22102"/>
              <a:gd name="T74" fmla="*/ 2147483646 w 56035"/>
              <a:gd name="T75" fmla="*/ 2147483646 h 22102"/>
              <a:gd name="T76" fmla="*/ 2147483646 w 56035"/>
              <a:gd name="T77" fmla="*/ 2147483646 h 22102"/>
              <a:gd name="T78" fmla="*/ 2147483646 w 56035"/>
              <a:gd name="T79" fmla="*/ 2147483646 h 22102"/>
              <a:gd name="T80" fmla="*/ 2147483646 w 56035"/>
              <a:gd name="T81" fmla="*/ 2147483646 h 22102"/>
              <a:gd name="T82" fmla="*/ 2147483646 w 56035"/>
              <a:gd name="T83" fmla="*/ 2147483646 h 22102"/>
              <a:gd name="T84" fmla="*/ 2147483646 w 56035"/>
              <a:gd name="T85" fmla="*/ 2147483646 h 22102"/>
              <a:gd name="T86" fmla="*/ 2147483646 w 56035"/>
              <a:gd name="T87" fmla="*/ 1672657603 h 22102"/>
              <a:gd name="T88" fmla="*/ 2147483646 w 56035"/>
              <a:gd name="T89" fmla="*/ 867397268 h 22102"/>
              <a:gd name="T90" fmla="*/ 2147483646 w 56035"/>
              <a:gd name="T91" fmla="*/ 340736873 h 22102"/>
              <a:gd name="T92" fmla="*/ 2147483646 w 56035"/>
              <a:gd name="T93" fmla="*/ 31068467 h 22102"/>
              <a:gd name="T94" fmla="*/ 2147483646 w 56035"/>
              <a:gd name="T95" fmla="*/ 0 h 2210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6035" h="22102" extrusionOk="0">
                <a:moveTo>
                  <a:pt x="25897" y="0"/>
                </a:moveTo>
                <a:lnTo>
                  <a:pt x="24502" y="56"/>
                </a:lnTo>
                <a:lnTo>
                  <a:pt x="23162" y="224"/>
                </a:lnTo>
                <a:lnTo>
                  <a:pt x="21879" y="503"/>
                </a:lnTo>
                <a:lnTo>
                  <a:pt x="20595" y="893"/>
                </a:lnTo>
                <a:lnTo>
                  <a:pt x="19367" y="1396"/>
                </a:lnTo>
                <a:lnTo>
                  <a:pt x="18195" y="1954"/>
                </a:lnTo>
                <a:lnTo>
                  <a:pt x="17135" y="2679"/>
                </a:lnTo>
                <a:lnTo>
                  <a:pt x="16074" y="3405"/>
                </a:lnTo>
                <a:lnTo>
                  <a:pt x="15070" y="4242"/>
                </a:lnTo>
                <a:lnTo>
                  <a:pt x="14177" y="5191"/>
                </a:lnTo>
                <a:lnTo>
                  <a:pt x="13340" y="6140"/>
                </a:lnTo>
                <a:lnTo>
                  <a:pt x="12614" y="7200"/>
                </a:lnTo>
                <a:lnTo>
                  <a:pt x="11944" y="8316"/>
                </a:lnTo>
                <a:lnTo>
                  <a:pt x="11386" y="9488"/>
                </a:lnTo>
                <a:lnTo>
                  <a:pt x="10884" y="10716"/>
                </a:lnTo>
                <a:lnTo>
                  <a:pt x="10493" y="12000"/>
                </a:lnTo>
                <a:lnTo>
                  <a:pt x="9935" y="11832"/>
                </a:lnTo>
                <a:lnTo>
                  <a:pt x="9321" y="11721"/>
                </a:lnTo>
                <a:lnTo>
                  <a:pt x="8707" y="11609"/>
                </a:lnTo>
                <a:lnTo>
                  <a:pt x="8038" y="11609"/>
                </a:lnTo>
                <a:lnTo>
                  <a:pt x="7200" y="11665"/>
                </a:lnTo>
                <a:lnTo>
                  <a:pt x="6419" y="11776"/>
                </a:lnTo>
                <a:lnTo>
                  <a:pt x="5638" y="11944"/>
                </a:lnTo>
                <a:lnTo>
                  <a:pt x="4912" y="12223"/>
                </a:lnTo>
                <a:lnTo>
                  <a:pt x="4187" y="12558"/>
                </a:lnTo>
                <a:lnTo>
                  <a:pt x="3517" y="13004"/>
                </a:lnTo>
                <a:lnTo>
                  <a:pt x="2903" y="13451"/>
                </a:lnTo>
                <a:lnTo>
                  <a:pt x="2345" y="13953"/>
                </a:lnTo>
                <a:lnTo>
                  <a:pt x="1843" y="14511"/>
                </a:lnTo>
                <a:lnTo>
                  <a:pt x="1396" y="15125"/>
                </a:lnTo>
                <a:lnTo>
                  <a:pt x="950" y="15795"/>
                </a:lnTo>
                <a:lnTo>
                  <a:pt x="615" y="16520"/>
                </a:lnTo>
                <a:lnTo>
                  <a:pt x="336" y="17246"/>
                </a:lnTo>
                <a:lnTo>
                  <a:pt x="168" y="18027"/>
                </a:lnTo>
                <a:lnTo>
                  <a:pt x="57" y="18809"/>
                </a:lnTo>
                <a:lnTo>
                  <a:pt x="1" y="19646"/>
                </a:lnTo>
                <a:lnTo>
                  <a:pt x="1" y="20260"/>
                </a:lnTo>
                <a:lnTo>
                  <a:pt x="112" y="20929"/>
                </a:lnTo>
                <a:lnTo>
                  <a:pt x="224" y="21487"/>
                </a:lnTo>
                <a:lnTo>
                  <a:pt x="391" y="22101"/>
                </a:lnTo>
                <a:lnTo>
                  <a:pt x="56035" y="22101"/>
                </a:lnTo>
                <a:lnTo>
                  <a:pt x="56035" y="21878"/>
                </a:lnTo>
                <a:lnTo>
                  <a:pt x="56035" y="21432"/>
                </a:lnTo>
                <a:lnTo>
                  <a:pt x="55923" y="21041"/>
                </a:lnTo>
                <a:lnTo>
                  <a:pt x="55867" y="20594"/>
                </a:lnTo>
                <a:lnTo>
                  <a:pt x="55700" y="20204"/>
                </a:lnTo>
                <a:lnTo>
                  <a:pt x="55532" y="19869"/>
                </a:lnTo>
                <a:lnTo>
                  <a:pt x="55309" y="19534"/>
                </a:lnTo>
                <a:lnTo>
                  <a:pt x="55086" y="19199"/>
                </a:lnTo>
                <a:lnTo>
                  <a:pt x="54807" y="18864"/>
                </a:lnTo>
                <a:lnTo>
                  <a:pt x="54472" y="18585"/>
                </a:lnTo>
                <a:lnTo>
                  <a:pt x="54137" y="18362"/>
                </a:lnTo>
                <a:lnTo>
                  <a:pt x="53802" y="18139"/>
                </a:lnTo>
                <a:lnTo>
                  <a:pt x="53467" y="17971"/>
                </a:lnTo>
                <a:lnTo>
                  <a:pt x="53077" y="17804"/>
                </a:lnTo>
                <a:lnTo>
                  <a:pt x="52630" y="17748"/>
                </a:lnTo>
                <a:lnTo>
                  <a:pt x="52239" y="17636"/>
                </a:lnTo>
                <a:lnTo>
                  <a:pt x="51793" y="17636"/>
                </a:lnTo>
                <a:lnTo>
                  <a:pt x="51123" y="17692"/>
                </a:lnTo>
                <a:lnTo>
                  <a:pt x="50509" y="17804"/>
                </a:lnTo>
                <a:lnTo>
                  <a:pt x="49951" y="18027"/>
                </a:lnTo>
                <a:lnTo>
                  <a:pt x="49449" y="18362"/>
                </a:lnTo>
                <a:lnTo>
                  <a:pt x="49170" y="17804"/>
                </a:lnTo>
                <a:lnTo>
                  <a:pt x="48835" y="17302"/>
                </a:lnTo>
                <a:lnTo>
                  <a:pt x="48500" y="16799"/>
                </a:lnTo>
                <a:lnTo>
                  <a:pt x="48110" y="16353"/>
                </a:lnTo>
                <a:lnTo>
                  <a:pt x="47719" y="15906"/>
                </a:lnTo>
                <a:lnTo>
                  <a:pt x="47272" y="15516"/>
                </a:lnTo>
                <a:lnTo>
                  <a:pt x="46826" y="15125"/>
                </a:lnTo>
                <a:lnTo>
                  <a:pt x="46324" y="14790"/>
                </a:lnTo>
                <a:lnTo>
                  <a:pt x="45821" y="14455"/>
                </a:lnTo>
                <a:lnTo>
                  <a:pt x="45263" y="14176"/>
                </a:lnTo>
                <a:lnTo>
                  <a:pt x="44705" y="13953"/>
                </a:lnTo>
                <a:lnTo>
                  <a:pt x="44091" y="13786"/>
                </a:lnTo>
                <a:lnTo>
                  <a:pt x="43533" y="13618"/>
                </a:lnTo>
                <a:lnTo>
                  <a:pt x="42919" y="13507"/>
                </a:lnTo>
                <a:lnTo>
                  <a:pt x="42249" y="13395"/>
                </a:lnTo>
                <a:lnTo>
                  <a:pt x="41580" y="13395"/>
                </a:lnTo>
                <a:lnTo>
                  <a:pt x="41301" y="12000"/>
                </a:lnTo>
                <a:lnTo>
                  <a:pt x="40854" y="10660"/>
                </a:lnTo>
                <a:lnTo>
                  <a:pt x="40352" y="9321"/>
                </a:lnTo>
                <a:lnTo>
                  <a:pt x="39738" y="8093"/>
                </a:lnTo>
                <a:lnTo>
                  <a:pt x="39012" y="6921"/>
                </a:lnTo>
                <a:lnTo>
                  <a:pt x="38175" y="5805"/>
                </a:lnTo>
                <a:lnTo>
                  <a:pt x="37282" y="4800"/>
                </a:lnTo>
                <a:lnTo>
                  <a:pt x="36278" y="3851"/>
                </a:lnTo>
                <a:lnTo>
                  <a:pt x="35161" y="3014"/>
                </a:lnTo>
                <a:lnTo>
                  <a:pt x="34045" y="2233"/>
                </a:lnTo>
                <a:lnTo>
                  <a:pt x="32817" y="1563"/>
                </a:lnTo>
                <a:lnTo>
                  <a:pt x="31534" y="1005"/>
                </a:lnTo>
                <a:lnTo>
                  <a:pt x="30194" y="614"/>
                </a:lnTo>
                <a:lnTo>
                  <a:pt x="28799" y="279"/>
                </a:lnTo>
                <a:lnTo>
                  <a:pt x="27348" y="56"/>
                </a:lnTo>
                <a:lnTo>
                  <a:pt x="26622" y="0"/>
                </a:lnTo>
                <a:lnTo>
                  <a:pt x="25897" y="0"/>
                </a:lnTo>
                <a:close/>
              </a:path>
            </a:pathLst>
          </a:custGeom>
          <a:gradFill rotWithShape="0">
            <a:gsLst>
              <a:gs pos="0">
                <a:srgbClr val="FFFFFF">
                  <a:alpha val="52689"/>
                </a:srgbClr>
              </a:gs>
              <a:gs pos="100000">
                <a:srgbClr val="FFFFFF">
                  <a:alpha val="52689"/>
                </a:srgbClr>
              </a:gs>
            </a:gsLst>
            <a:lin ang="5400000"/>
          </a:gradFill>
          <a:ln w="9525">
            <a:noFill/>
            <a:round/>
            <a:headEnd/>
            <a:tailEnd/>
          </a:ln>
        </p:spPr>
        <p:txBody>
          <a:bodyPr lIns="91415" tIns="91415" rIns="91415" bIns="91415" anchor="ctr"/>
          <a:lstStyle/>
          <a:p>
            <a:endParaRPr lang="en-US" sz="2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96800" y="0"/>
            <a:ext cx="6550500" cy="5838800"/>
          </a:xfrm>
          <a:prstGeom prst="rect">
            <a:avLst/>
          </a:prstGeom>
        </p:spPr>
        <p:txBody>
          <a:bodyPr spcFirstLastPara="1" lIns="91415" tIns="91415" rIns="91415" bIns="91415" anchor="ctr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1189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2\Desktop\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0" y="1844824"/>
            <a:ext cx="9144000" cy="50131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3090" name="Rectangle 18"/>
          <p:cNvSpPr>
            <a:spLocks noChangeArrowheads="1"/>
          </p:cNvSpPr>
          <p:nvPr/>
        </p:nvSpPr>
        <p:spPr bwMode="white">
          <a:xfrm>
            <a:off x="0" y="1"/>
            <a:ext cx="9144000" cy="1844824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091" name="Freeform 19"/>
          <p:cNvSpPr>
            <a:spLocks/>
          </p:cNvSpPr>
          <p:nvPr/>
        </p:nvSpPr>
        <p:spPr bwMode="gray">
          <a:xfrm>
            <a:off x="1763688" y="939027"/>
            <a:ext cx="7381900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3176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092" name="Freeform 20"/>
          <p:cNvSpPr>
            <a:spLocks/>
          </p:cNvSpPr>
          <p:nvPr/>
        </p:nvSpPr>
        <p:spPr bwMode="gray">
          <a:xfrm>
            <a:off x="-6350" y="1835202"/>
            <a:ext cx="2419350" cy="458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34" y="0"/>
              </a:cxn>
              <a:cxn ang="0">
                <a:pos x="1456" y="289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634" h="289">
                <a:moveTo>
                  <a:pt x="0" y="0"/>
                </a:moveTo>
                <a:lnTo>
                  <a:pt x="1634" y="0"/>
                </a:lnTo>
                <a:lnTo>
                  <a:pt x="1456" y="289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rgbClr val="688B00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>
              <a:solidFill>
                <a:srgbClr val="4D4D4D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2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530175" y="3077052"/>
            <a:ext cx="6767100" cy="709799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2250"/>
            </a:lvl1pPr>
            <a:lvl2pPr lvl="1" rtl="0">
              <a:spcBef>
                <a:spcPts val="0"/>
              </a:spcBef>
              <a:buSzPct val="100000"/>
              <a:defRPr sz="2250"/>
            </a:lvl2pPr>
            <a:lvl3pPr lvl="2" rtl="0">
              <a:spcBef>
                <a:spcPts val="0"/>
              </a:spcBef>
              <a:buSzPct val="100000"/>
              <a:defRPr sz="2250"/>
            </a:lvl3pPr>
            <a:lvl4pPr lvl="3" rtl="0">
              <a:spcBef>
                <a:spcPts val="0"/>
              </a:spcBef>
              <a:buSzPct val="100000"/>
              <a:defRPr sz="2250"/>
            </a:lvl4pPr>
            <a:lvl5pPr lvl="4" rtl="0">
              <a:spcBef>
                <a:spcPts val="0"/>
              </a:spcBef>
              <a:buSzPct val="100000"/>
              <a:defRPr sz="2250"/>
            </a:lvl5pPr>
            <a:lvl6pPr lvl="5" rtl="0">
              <a:spcBef>
                <a:spcPts val="0"/>
              </a:spcBef>
              <a:buSzPct val="100000"/>
              <a:defRPr sz="2250"/>
            </a:lvl6pPr>
            <a:lvl7pPr lvl="6" rtl="0">
              <a:spcBef>
                <a:spcPts val="0"/>
              </a:spcBef>
              <a:buSzPct val="100000"/>
              <a:defRPr sz="2250"/>
            </a:lvl7pPr>
            <a:lvl8pPr lvl="7" rtl="0">
              <a:spcBef>
                <a:spcPts val="0"/>
              </a:spcBef>
              <a:buSzPct val="100000"/>
              <a:defRPr sz="2250"/>
            </a:lvl8pPr>
            <a:lvl9pPr lvl="8" rtl="0">
              <a:spcBef>
                <a:spcPts val="0"/>
              </a:spcBef>
              <a:buSzPct val="100000"/>
              <a:defRPr sz="225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530176" y="3710550"/>
            <a:ext cx="6927899" cy="470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None/>
              <a:defRPr sz="1350"/>
            </a:lvl1pPr>
            <a:lvl2pPr lvl="1" rtl="0">
              <a:spcBef>
                <a:spcPts val="0"/>
              </a:spcBef>
              <a:buSzPct val="100000"/>
              <a:buNone/>
              <a:defRPr sz="1350"/>
            </a:lvl2pPr>
            <a:lvl3pPr lvl="2" rtl="0">
              <a:spcBef>
                <a:spcPts val="0"/>
              </a:spcBef>
              <a:buSzPct val="100000"/>
              <a:buNone/>
              <a:defRPr sz="1350"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  <p:cxnSp>
        <p:nvCxnSpPr>
          <p:cNvPr id="15" name="Shape 1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6" name="Shape 16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372425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69" tIns="68569" rIns="68569" bIns="68569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050"/>
          </a:p>
        </p:txBody>
      </p:sp>
    </p:spTree>
    <p:extLst>
      <p:ext uri="{BB962C8B-B14F-4D97-AF65-F5344CB8AC3E}">
        <p14:creationId xmlns:p14="http://schemas.microsoft.com/office/powerpoint/2010/main" val="3624621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9DE7-F227-449A-A7C8-573249FA677B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8DFBF-30A4-468D-917E-7F4E845DEA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C5D61-A55C-4C22-8A19-49A77A1C8D34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FE88E-EB46-46D9-9698-D6F4E3CFDAA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83F3B-9688-4F2F-9E5D-A33ABCFFAF11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D1C2-10D5-44AE-966B-44CC2E5712C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CDCA7-0E41-44F6-BCE1-965137E5C11A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BA71A-FE06-468F-8F89-B687A59CC29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FBB5-5DA6-431F-A006-0224EF031AB8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E552-A3C7-4ED1-A0A9-13F229D49FD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ABD53-9B94-462E-A4D0-172CCA507BBD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C8DE8-64F5-4C05-BD5E-228EB7717CF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BA568-6FC4-47F9-8773-37D625B593ED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A0D5-F442-4BAD-A7EC-677F2B1444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B213-9C9F-4F01-B944-D847124F792E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69B1D-0C57-46F3-8859-C5205FC5B58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6" Type="http://schemas.openxmlformats.org/officeDocument/2006/relationships/theme" Target="../theme/theme1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56E556-FD8A-430B-B3D3-19E25DE3BBD0}" type="datetimeFigureOut">
              <a:rPr lang="th-TH"/>
              <a:pPr>
                <a:defRPr/>
              </a:pPr>
              <a:t>13/12/62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E52971-16DD-4C9C-8060-AE19F6993E4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  <p:sldLayoutId id="2147483676" r:id="rId14"/>
    <p:sldLayoutId id="2147483677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cs typeface="Angsana New" pitchFamily="18" charset="-3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 /><Relationship Id="rId3" Type="http://schemas.openxmlformats.org/officeDocument/2006/relationships/image" Target="../media/image16.jpeg" /><Relationship Id="rId7" Type="http://schemas.openxmlformats.org/officeDocument/2006/relationships/image" Target="../media/image20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Relationship Id="rId9" Type="http://schemas.openxmlformats.org/officeDocument/2006/relationships/image" Target="../media/image22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7" Type="http://schemas.openxmlformats.org/officeDocument/2006/relationships/image" Target="../media/image28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25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6.png" /><Relationship Id="rId4" Type="http://schemas.openxmlformats.org/officeDocument/2006/relationships/image" Target="../media/image35.png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png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1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5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image" Target="../media/image42.png" /><Relationship Id="rId1" Type="http://schemas.openxmlformats.org/officeDocument/2006/relationships/slideLayout" Target="../slideLayouts/slideLayout1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 /><Relationship Id="rId3" Type="http://schemas.openxmlformats.org/officeDocument/2006/relationships/image" Target="../media/image45.png" /><Relationship Id="rId7" Type="http://schemas.openxmlformats.org/officeDocument/2006/relationships/diagramColors" Target="../diagrams/colors2.xm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5.xml" /><Relationship Id="rId6" Type="http://schemas.openxmlformats.org/officeDocument/2006/relationships/diagramQuickStyle" Target="../diagrams/quickStyle2.xml" /><Relationship Id="rId5" Type="http://schemas.openxmlformats.org/officeDocument/2006/relationships/diagramLayout" Target="../diagrams/layout2.xml" /><Relationship Id="rId4" Type="http://schemas.openxmlformats.org/officeDocument/2006/relationships/diagramData" Target="../diagrams/data2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 /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14.xml" /><Relationship Id="rId5" Type="http://schemas.openxmlformats.org/officeDocument/2006/relationships/image" Target="../media/image49.png" /><Relationship Id="rId4" Type="http://schemas.openxmlformats.org/officeDocument/2006/relationships/image" Target="../media/image48.png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5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 /><Relationship Id="rId2" Type="http://schemas.openxmlformats.org/officeDocument/2006/relationships/image" Target="../media/image51.pn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1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 /><Relationship Id="rId1" Type="http://schemas.openxmlformats.org/officeDocument/2006/relationships/slideLayout" Target="../slideLayouts/slideLayout1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 /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png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 /><Relationship Id="rId2" Type="http://schemas.openxmlformats.org/officeDocument/2006/relationships/image" Target="../media/image56.png" /><Relationship Id="rId1" Type="http://schemas.openxmlformats.org/officeDocument/2006/relationships/slideLayout" Target="../slideLayouts/slideLayout13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9368"/>
            <a:ext cx="9144000" cy="489585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685799" y="483233"/>
            <a:ext cx="7772400" cy="3032172"/>
          </a:xfrm>
        </p:spPr>
        <p:txBody>
          <a:bodyPr/>
          <a:lstStyle/>
          <a:p>
            <a:pPr eaLnBrk="1" hangingPunct="1"/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การขับเคลื่อน/ผลการดำเนินการ</a:t>
            </a:r>
            <a:br>
              <a:rPr lang="en-US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ยกระดับค่าคะแนน</a:t>
            </a:r>
            <a:b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ดัชนีการรับรู้การทุจริต</a:t>
            </a:r>
            <a:br>
              <a:rPr lang="th-TH" sz="66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800" b="1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CORRUPTION PERCEPTIONS INDEX: CPI</a:t>
            </a:r>
            <a:endParaRPr lang="en-US" sz="3200" b="1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052" name="Picture 2" descr="Image result for ปปท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49" y="5057965"/>
            <a:ext cx="1300163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itle 1"/>
          <p:cNvSpPr txBox="1">
            <a:spLocks/>
          </p:cNvSpPr>
          <p:nvPr/>
        </p:nvSpPr>
        <p:spPr bwMode="auto">
          <a:xfrm>
            <a:off x="1007648" y="4925219"/>
            <a:ext cx="8397877" cy="1061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th-TH" sz="2700" b="1" dirty="0">
                <a:solidFill>
                  <a:srgbClr val="002060"/>
                </a:solidFill>
                <a:latin typeface="TH SarabunPSK" pitchFamily="34" charset="-34"/>
                <a:ea typeface="TH SarabunIT๙" pitchFamily="34" charset="-34"/>
                <a:cs typeface="TH SarabunPSK" pitchFamily="34" charset="-34"/>
              </a:rPr>
              <a:t>สำนักงานคณะกรรมการป้องกันและปราบปรามการทุจริตในภาครัฐ</a:t>
            </a:r>
            <a:endParaRPr lang="en-US" sz="2700" b="1" dirty="0">
              <a:solidFill>
                <a:srgbClr val="002060"/>
              </a:solidFill>
              <a:latin typeface="TH SarabunPSK" pitchFamily="34" charset="-34"/>
              <a:ea typeface="TH SarabunIT๙" pitchFamily="34" charset="-34"/>
              <a:cs typeface="TH SarabunPSK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73061" y="3675907"/>
            <a:ext cx="8397877" cy="124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th-TH" sz="2700" b="1" dirty="0">
                <a:solidFill>
                  <a:schemeClr val="bg1"/>
                </a:solidFill>
                <a:latin typeface="TH SarabunPSK" pitchFamily="34" charset="-34"/>
                <a:ea typeface="TH SarabunIT๙" pitchFamily="34" charset="-34"/>
                <a:cs typeface="TH SarabunPSK" pitchFamily="34" charset="-34"/>
              </a:rPr>
              <a:t>การประชุมคณะอนุกรรมาธิการติดตาม เสนอแนะ และเร่งรัดการปฏิรูปประเทศ</a:t>
            </a:r>
          </a:p>
          <a:p>
            <a:pPr algn="ctr">
              <a:lnSpc>
                <a:spcPct val="90000"/>
              </a:lnSpc>
            </a:pPr>
            <a:r>
              <a:rPr lang="th-TH" sz="2700" b="1" dirty="0">
                <a:solidFill>
                  <a:schemeClr val="bg1"/>
                </a:solidFill>
                <a:latin typeface="TH SarabunPSK" pitchFamily="34" charset="-34"/>
                <a:ea typeface="TH SarabunIT๙" pitchFamily="34" charset="-34"/>
                <a:cs typeface="TH SarabunPSK" pitchFamily="34" charset="-34"/>
              </a:rPr>
              <a:t>ด้านการปราบปรามการทุจริต ประพฤติมิชอบและเสริมสร้าง</a:t>
            </a:r>
            <a:r>
              <a:rPr lang="th-TH" sz="2700" b="1" dirty="0" err="1">
                <a:solidFill>
                  <a:schemeClr val="bg1"/>
                </a:solidFill>
                <a:latin typeface="TH SarabunPSK" pitchFamily="34" charset="-34"/>
                <a:ea typeface="TH SarabunIT๙" pitchFamily="34" charset="-34"/>
                <a:cs typeface="TH SarabunPSK" pitchFamily="34" charset="-34"/>
              </a:rPr>
              <a:t>ธรรมาภิ</a:t>
            </a:r>
            <a:r>
              <a:rPr lang="th-TH" sz="2700" b="1" dirty="0">
                <a:solidFill>
                  <a:schemeClr val="bg1"/>
                </a:solidFill>
                <a:latin typeface="TH SarabunPSK" pitchFamily="34" charset="-34"/>
                <a:ea typeface="TH SarabunIT๙" pitchFamily="34" charset="-34"/>
                <a:cs typeface="TH SarabunPSK" pitchFamily="34" charset="-34"/>
              </a:rPr>
              <a:t>บาล</a:t>
            </a:r>
          </a:p>
          <a:p>
            <a:pPr algn="ctr">
              <a:lnSpc>
                <a:spcPct val="90000"/>
              </a:lnSpc>
            </a:pPr>
            <a:r>
              <a:rPr lang="th-TH" sz="2700" b="1" dirty="0">
                <a:solidFill>
                  <a:schemeClr val="bg1"/>
                </a:solidFill>
                <a:latin typeface="TH SarabunPSK" pitchFamily="34" charset="-34"/>
                <a:ea typeface="TH SarabunIT๙" pitchFamily="34" charset="-34"/>
                <a:cs typeface="TH SarabunPSK" pitchFamily="34" charset="-34"/>
              </a:rPr>
              <a:t>ในวันศุกร์ที่ 13 ธันวาคม 2562</a:t>
            </a:r>
            <a:endParaRPr lang="en-US" sz="2700" b="1" dirty="0">
              <a:solidFill>
                <a:schemeClr val="bg1"/>
              </a:solidFill>
              <a:latin typeface="TH SarabunPSK" pitchFamily="34" charset="-34"/>
              <a:ea typeface="TH SarabunIT๙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้วนกระดาษแนวนอน 2"/>
          <p:cNvSpPr/>
          <p:nvPr/>
        </p:nvSpPr>
        <p:spPr>
          <a:xfrm>
            <a:off x="84885" y="57897"/>
            <a:ext cx="8964612" cy="6769100"/>
          </a:xfrm>
          <a:prstGeom prst="horizontalScroll">
            <a:avLst>
              <a:gd name="adj" fmla="val 50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Phuket Smart City</a:t>
            </a:r>
            <a:endParaRPr lang="th-TH" sz="3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>
              <a:defRPr/>
            </a:pPr>
            <a:r>
              <a:rPr lang="th-TH" sz="2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</a:p>
          <a:p>
            <a:pPr algn="thaiDist">
              <a:defRPr/>
            </a:pP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</a:p>
          <a:p>
            <a:pPr algn="thaiDist">
              <a:defRPr/>
            </a:pP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     เมื่อวันอังคารที่ 27 มิถุนายน 2560 เวลา 10.00 น. ณ ห้องประชุมคอซิมบี้ ศาลากลางจังหวัดภูเก็ต นายประยงค์  ปรียาจิตต์ เลขาธิการคณะกรรมการป้องกันและปราบปราม</a:t>
            </a:r>
            <a:b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การทุจริตในภาครัฐ (สำนักงาน ป.ป.ท.) </a:t>
            </a:r>
            <a:r>
              <a:rPr lang="th-TH" sz="2600" b="1" dirty="0"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</a:rPr>
              <a:t>และนายนรภัทร ปลอดทอง  ผู้ว่าราชการจังหวัดภูเก็ต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ร่วมลงนามในบันทึกข้อตกลงว่าด้วยการประสานความร่วมมือขับเคลื่อนปีแห่ง</a:t>
            </a:r>
            <a:b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การอำนวยความสะดวกในการพิจารณาอนุมัติ อนุญาตของทางราชการ ต่อต้านการรับสินบนทุกรูปแบบ โดยมี หัวหน้าส่วนราชการ ผู้บริหารองค์กรปกครองส่วนท้องถิ่น องค์ภาคเอกชน   เข้าร่วมฯ จำนวนกว่า 150 คน</a:t>
            </a:r>
            <a:r>
              <a:rPr lang="th-TH" sz="2600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pic>
        <p:nvPicPr>
          <p:cNvPr id="18435" name="รูปภาพ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8294" y="1201458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รูปภาพ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44" y="1201458"/>
            <a:ext cx="26892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รูปภาพ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94" y="1193521"/>
            <a:ext cx="26939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B989E0-355A-4480-978D-7D5E2288051B}" type="slidenum">
              <a:rPr lang="en-US" altLang="th-TH" smtClean="0"/>
              <a:pPr/>
              <a:t>10</a:t>
            </a:fld>
            <a:endParaRPr lang="en-US" altLang="th-T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ม้วนกระดาษแนวนอน 2"/>
          <p:cNvSpPr/>
          <p:nvPr/>
        </p:nvSpPr>
        <p:spPr>
          <a:xfrm>
            <a:off x="71438" y="-26988"/>
            <a:ext cx="8964612" cy="7129463"/>
          </a:xfrm>
          <a:prstGeom prst="horizontalScroll">
            <a:avLst>
              <a:gd name="adj" fmla="val 50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Chiang</a:t>
            </a:r>
            <a:r>
              <a:rPr lang="th-TH" sz="36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Mai Smart City</a:t>
            </a:r>
            <a:endParaRPr lang="th-TH" sz="3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en-US" sz="16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>
              <a:defRPr/>
            </a:pPr>
            <a:r>
              <a:rPr lang="th-TH" sz="2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</a:p>
          <a:p>
            <a:pPr algn="thaiDist">
              <a:defRPr/>
            </a:pPr>
            <a:endParaRPr lang="th-TH" sz="26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thaiDist">
              <a:defRPr/>
            </a:pPr>
            <a:r>
              <a:rPr lang="th-TH" sz="26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	</a:t>
            </a:r>
          </a:p>
          <a:p>
            <a:pPr indent="625475" algn="thaiDist">
              <a:defRPr/>
            </a:pP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วันพฤหัสบดีที่ 27 กรกฎาคม  2560 ณ หอประชุมเฉลิมพระเกียรติ 80 พรรษา ศูนย์ราชการจังหวัดเชียงใหม่ เวลา 09.30 น. </a:t>
            </a:r>
            <a:r>
              <a:rPr lang="th-TH" sz="2200" b="1" dirty="0"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</a:rPr>
              <a:t>ดร.ฉัตร์ชัย  ยอดอุดม รองเลขาธิการคณะกรรมการ ป.ป.ท.  ปฏิบัติราชการแทน เลขาธิการคณะกรรมการป้องกันและปราบปรามการทุจริตในภาครัฐ 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นายกฤษณ์  ธนาวณิช รองผู้ว่าราชการจังหวัดเชียงใหม่ ปฏิบัติราชการแทนผู้ว่าราชการจังหวัดเชียงใหม่ และ </a:t>
            </a:r>
            <a:r>
              <a:rPr lang="th-TH" sz="2200" b="1" dirty="0">
                <a:solidFill>
                  <a:srgbClr val="990000"/>
                </a:solidFill>
                <a:latin typeface="TH SarabunPSK" pitchFamily="34" charset="-34"/>
                <a:cs typeface="TH SarabunPSK" pitchFamily="34" charset="-34"/>
              </a:rPr>
              <a:t>ดร.อรอร ภู่เจริญ คณบดีคณะรัฐศาสตร์และรัฐประศาสนศาสตร์ มหาวิทยาลัยเชียงใหม่ 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่วมลงนามในบันทึกข้อตกลงว่าด้วยการประสานความร่วมมือขับเคลื่อนปีแห่งการอำนวยความสะดวกในการพิจารณาอนุมัติ อนุญาตของทางราชการ ต่อต้านการรับสินบนทุกรูปแบบ โดยมีหัวหน้าส่วนราชการ  คณาจารย์มหาวิทยาลัยเชียงใหม่  ผู้บริหารองค์กรปกครองส่วนท้องถิ่น  องค์กรภาคเอกชน และสื่อมวลชน เข้าร่วมฯ จำนวนกว่า 260 คน</a:t>
            </a:r>
          </a:p>
          <a:p>
            <a:pPr algn="thaiDist">
              <a:defRPr/>
            </a:pPr>
            <a:endParaRPr lang="th-TH" sz="2400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9459" name="Picture 5" descr="2081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036" y="1064653"/>
            <a:ext cx="19621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208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763" y="2560078"/>
            <a:ext cx="1972800" cy="116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9" descr="S__15450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2242" y="1047190"/>
            <a:ext cx="19145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__1545018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0242" y="1047190"/>
            <a:ext cx="197485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" descr="2081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8764" y="1043268"/>
            <a:ext cx="19716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altLang="th-TH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en-US" altLang="th-TH"/>
            </a:br>
            <a:endParaRPr lang="en-US" altLang="th-TH"/>
          </a:p>
          <a:p>
            <a:endParaRPr lang="en-US" altLang="th-TH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th-TH"/>
          </a:p>
          <a:p>
            <a:endParaRPr lang="en-US" altLang="th-TH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altLang="th-TH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altLang="th-TH"/>
          </a:p>
        </p:txBody>
      </p:sp>
      <p:sp>
        <p:nvSpPr>
          <p:cNvPr id="1946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EE09B62-CA71-4B35-A9E5-084BAFA54B6A}" type="slidenum">
              <a:rPr lang="en-US" altLang="th-TH" smtClean="0"/>
              <a:pPr/>
              <a:t>11</a:t>
            </a:fld>
            <a:endParaRPr lang="en-US" altLang="th-TH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2"/>
          <p:cNvSpPr/>
          <p:nvPr/>
        </p:nvSpPr>
        <p:spPr>
          <a:xfrm>
            <a:off x="250825" y="-100013"/>
            <a:ext cx="8802688" cy="6958013"/>
          </a:xfrm>
          <a:prstGeom prst="horizontalScroll">
            <a:avLst>
              <a:gd name="adj" fmla="val 50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th-TH" sz="3200" b="1" dirty="0">
                <a:solidFill>
                  <a:srgbClr val="0000FF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จังหวัดนครปฐม</a:t>
            </a:r>
            <a:endParaRPr lang="th-TH" sz="32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32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3200" b="1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32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4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4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4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4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ctr">
              <a:defRPr/>
            </a:pPr>
            <a:endParaRPr lang="th-TH" sz="1400" dirty="0">
              <a:solidFill>
                <a:srgbClr val="FF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indent="541338" algn="thaiDist">
              <a:defRPr/>
            </a:pP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เมื่อวันพฤหัสบดีที่ 20 กรกฎาคม 2560 นายประยงค์ ปรียาจิตต์ เลขาธิการคณะกรรมการ ป.ป.ท. </a:t>
            </a:r>
            <a:r>
              <a:rPr lang="th-TH" sz="2200" b="1" dirty="0">
                <a:solidFill>
                  <a:srgbClr val="CC00CC"/>
                </a:solidFill>
                <a:latin typeface="TH SarabunPSK" pitchFamily="34" charset="-34"/>
                <a:cs typeface="TH SarabunPSK" pitchFamily="34" charset="-34"/>
              </a:rPr>
              <a:t>นายอดิศักดิ์  เทพอาสน์ ผู้ว่าราชการจังหวัดนครปฐม </a:t>
            </a:r>
            <a:r>
              <a:rPr lang="th-TH" sz="2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นายคำนวณ  ไพโรจน์สถาพร ประธานหอการค้าจังหวัดนครปฐม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2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และนายสุรเดช  นิลเอก ประธานสภาอุตสาหกรรมจังหวัดนครปฐม </a:t>
            </a: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ร่วมลงนามในบันทึกข้อตกลงว่าด้วยการประสานความร่วมมือขับเคลื่อนปีแห่งการอำนวยความสะดวกในการพิจารณาอนุมัติ อนุญาตของทางราชการ ต่อต้านการรับสินบนทุกรูปแบบ ตามที่คณะกรรมการต่อต้านการทุจริตแห่งชาติ (คตช.) ได้เสนอให้รัฐบาลประกาศให้ปี 2560 เป็นปีแห่งการอำนวยความสะดวกในการพิจารณาอนุมัติ อนุญาต ของทางราชการต่อต้านการรับสินบนทุกรูปแบบ ตามมติ ครม. เมื่อวันที่ 4 เมษายน 2560 </a:t>
            </a:r>
            <a:b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2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ณ ห้องประชุมชั้น 5 ศาลากลางจังหวัดนครปฐม โดยมีหัวหน้าส่วนราชการส่วนภูมิภาคจังหวัดนครปฐม นายอำเภอ นายกองค์กรปกครองส่วนท้องถิ่น และผู้แทนองค์กรภาคเอกชน เข้าร่วมฯ จำนวนกว่า 160 คน</a:t>
            </a:r>
            <a:endParaRPr lang="en-US" sz="2200" b="1" dirty="0">
              <a:solidFill>
                <a:srgbClr val="0000FF"/>
              </a:solidFill>
              <a:latin typeface="TH SarabunPSK" pitchFamily="34" charset="-34"/>
              <a:cs typeface="TH SarabunPSK" pitchFamily="34" charset="-34"/>
            </a:endParaRPr>
          </a:p>
          <a:p>
            <a:pPr algn="thaiDist">
              <a:defRPr/>
            </a:pPr>
            <a:endParaRPr lang="th-TH" sz="2400" dirty="0">
              <a:solidFill>
                <a:srgbClr val="0000FF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20483" name="รูปภาพ 15" descr="191830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t="9299" r="3581" b="6348"/>
          <a:stretch>
            <a:fillRect/>
          </a:stretch>
        </p:blipFill>
        <p:spPr bwMode="auto">
          <a:xfrm>
            <a:off x="3117757" y="843430"/>
            <a:ext cx="16954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รูปภาพ 17" descr="14.jpg"/>
          <p:cNvPicPr>
            <a:picLocks noChangeAspect="1" noChangeArrowheads="1"/>
          </p:cNvPicPr>
          <p:nvPr/>
        </p:nvPicPr>
        <p:blipFill rotWithShape="1">
          <a:blip r:embed="rId3" cstate="print">
            <a:lum bright="10000"/>
          </a:blip>
          <a:srcRect t="3127"/>
          <a:stretch/>
        </p:blipFill>
        <p:spPr bwMode="auto">
          <a:xfrm>
            <a:off x="7377766" y="2040405"/>
            <a:ext cx="981075" cy="126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รูปภาพ 8" descr="19129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t="34921"/>
          <a:stretch>
            <a:fillRect/>
          </a:stretch>
        </p:blipFill>
        <p:spPr bwMode="auto">
          <a:xfrm>
            <a:off x="969029" y="2035643"/>
            <a:ext cx="2524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รูปภาพ 12" descr="19131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9132" t="5296" r="8591" b="19363"/>
          <a:stretch>
            <a:fillRect/>
          </a:stretch>
        </p:blipFill>
        <p:spPr bwMode="auto">
          <a:xfrm>
            <a:off x="3455054" y="2037436"/>
            <a:ext cx="17891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รูปภาพ 3" descr="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16704" y="843430"/>
            <a:ext cx="1657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รูปภาพ 16" descr="191291.jpg"/>
          <p:cNvPicPr>
            <a:picLocks noChangeAspect="1" noChangeArrowheads="1"/>
          </p:cNvPicPr>
          <p:nvPr/>
        </p:nvPicPr>
        <p:blipFill>
          <a:blip r:embed="rId7" cstate="print"/>
          <a:srcRect t="27151"/>
          <a:stretch>
            <a:fillRect/>
          </a:stretch>
        </p:blipFill>
        <p:spPr bwMode="auto">
          <a:xfrm>
            <a:off x="5129866" y="2035643"/>
            <a:ext cx="22479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รูปภาพ 4" descr="11.jpg"/>
          <p:cNvPicPr>
            <a:picLocks noChangeAspect="1" noChangeArrowheads="1"/>
          </p:cNvPicPr>
          <p:nvPr/>
        </p:nvPicPr>
        <p:blipFill>
          <a:blip r:embed="rId8" cstate="print"/>
          <a:srcRect l="3571" t="16931" r="6349" b="3175"/>
          <a:stretch>
            <a:fillRect/>
          </a:stretch>
        </p:blipFill>
        <p:spPr bwMode="auto">
          <a:xfrm>
            <a:off x="4874279" y="845018"/>
            <a:ext cx="17526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รูปภาพ 6" descr="191302.jpg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6674504" y="845018"/>
            <a:ext cx="15557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16688" y="6381750"/>
            <a:ext cx="2133600" cy="4762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D31B0EAD-CAC4-4359-A0AE-4C90C21B942B}" type="slidenum">
              <a:rPr lang="en-US" altLang="th-TH" smtClean="0"/>
              <a:pPr/>
              <a:t>12</a:t>
            </a:fld>
            <a:endParaRPr lang="en-US" alt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8B8CCE-A157-4D74-AFAF-FA3ED09044C3}" type="slidenum">
              <a:rPr lang="en-US" altLang="th-TH" smtClean="0"/>
              <a:pPr>
                <a:defRPr/>
              </a:pPr>
              <a:t>13</a:t>
            </a:fld>
            <a:endParaRPr lang="en-US" altLang="th-TH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84188" y="4588435"/>
            <a:ext cx="8229600" cy="20081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พิธีลงนามบันทึกข้อตกลง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ว่าด้วยการเป็นแนวร่วมปฏิบัติของภาครัฐ</a:t>
            </a:r>
            <a:br>
              <a:rPr lang="en-US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Thailand’s Public Sector Collective Action Coalition Against Corruption : PCAC</a:t>
            </a:r>
            <a:r>
              <a:rPr lang="th-TH" sz="24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algn="ctr" eaLnBrk="1" hangingPunct="1">
              <a:defRPr/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ขับเคลื่อนปีแห่งการอำนวยความสะดวกในการพิจารณาอนุมัติ อนุญาตของทางราชการ                         ต่อต้านการรับสินบนทุกรูปแบบ หน่วยงานที่เกี่ยวข้องกับการค้า การลงทุน 46 หน่วยงาน</a:t>
            </a:r>
            <a:b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เมื่อวันที่ 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20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ธันวาคม 2560 ณ </a:t>
            </a:r>
            <a:r>
              <a:rPr lang="th-TH" sz="2400" b="1" dirty="0" err="1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อิมแพค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ชาเลน</a:t>
            </a:r>
            <a:r>
              <a:rPr lang="th-TH" sz="2400" b="1" dirty="0" err="1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เจอร์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ea typeface="+mj-ea"/>
                <a:cs typeface="TH SarabunPSK" panose="020B0500040200020003" pitchFamily="34" charset="-34"/>
              </a:rPr>
              <a:t> เมืองทองธานี นนทบุรี</a:t>
            </a:r>
          </a:p>
        </p:txBody>
      </p:sp>
      <p:pic>
        <p:nvPicPr>
          <p:cNvPr id="8" name="รูปภาพ 2" descr="D:\โครงการ mou\ประชุม MOU 46 หน่วยงาน\รูปภาพ MOU 46 หน่วยงาน\canon\IMG_04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82" y="242428"/>
            <a:ext cx="2697728" cy="179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รูปภาพ 3" descr="D:\โครงการ mou\ประชุม MOU 46 หน่วยงาน\รูปภาพ MOU 46 หน่วยงาน\canon\IMG_049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310" y="242428"/>
            <a:ext cx="2697728" cy="1796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รูปภาพ 9" descr="D:\โครงการ mou\ประชุม MOU 46 หน่วยงาน\รูปภาพ MOU 46 หน่วยงาน\nikon\NKN_09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94" y="2263425"/>
            <a:ext cx="3311589" cy="215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รูปภาพ 12" descr="D:\โครงการ mou\ประชุม MOU 46 หน่วยงาน\รูปภาพ MOU 46 หน่วยงาน\canon\IMG_050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24" y="242428"/>
            <a:ext cx="2698750" cy="1799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รูปภาพ 10" descr="D:\โครงการ mou\ประชุม MOU 46 หน่วยงาน\รูปภาพ MOU 46 หน่วยงาน\nikon\NKN_098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926" y="2263425"/>
            <a:ext cx="3312368" cy="215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179512" y="4077072"/>
            <a:ext cx="8712968" cy="2592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พิธีลงนามบันทึกข้อตกลงว่าด้วยการเป็นแนวร่วมปฏิบัติของภาครัฐ การอำนวยความสะดวก</a:t>
            </a:r>
          </a:p>
          <a:p>
            <a:pPr algn="ctr"/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ในการพิจารณาอนุมัติ อนุญาตในกระบวนงานของสำนักงานอุตสาหกรรมจังหวัด </a:t>
            </a:r>
          </a:p>
          <a:p>
            <a:pPr algn="ctr"/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ต่อต้านการรับสินบนทุกรูปแบบระหว่างหัวหน้าผู้ตรวจราชการ กระทรวงอุตสาหกรรม ผู้ตรวจราชการกระทรวงอุตสาหกรรม อุตสาหกรรมจังหวัด และสำนักงานคณะกรรมการป้องกัน และปราบปรามการทุจริตในภาครัฐ (สำนักงาน </a:t>
            </a:r>
            <a:r>
              <a:rPr lang="th-TH" sz="26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ป.ป.ท</a:t>
            </a:r>
            <a:r>
              <a:rPr lang="th-TH" sz="26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.)</a:t>
            </a:r>
          </a:p>
          <a:p>
            <a:pPr algn="ctr"/>
            <a:r>
              <a:rPr lang="th-TH" sz="2600" b="1" dirty="0">
                <a:solidFill>
                  <a:srgbClr val="D60093"/>
                </a:solidFill>
                <a:latin typeface="TH SarabunPSK" pitchFamily="34" charset="-34"/>
                <a:cs typeface="TH SarabunPSK" pitchFamily="34" charset="-34"/>
              </a:rPr>
              <a:t>เมื่อวันที่ 7 กุมภาพันธ์ 2561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7CD510-3C8E-4126-9CD1-4315FECF0EA2}" type="slidenum">
              <a:rPr lang="en-US" altLang="th-TH" smtClean="0"/>
              <a:pPr/>
              <a:t>14</a:t>
            </a:fld>
            <a:endParaRPr lang="en-US" altLang="th-TH" dirty="0"/>
          </a:p>
        </p:txBody>
      </p:sp>
      <p:pic>
        <p:nvPicPr>
          <p:cNvPr id="9" name="รูปภาพ 8" descr="27540650_883667828477319_2090541715581837937_n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251520" y="2060848"/>
            <a:ext cx="2808312" cy="1872208"/>
          </a:xfrm>
          <a:prstGeom prst="rect">
            <a:avLst/>
          </a:prstGeom>
        </p:spPr>
      </p:pic>
      <p:pic>
        <p:nvPicPr>
          <p:cNvPr id="10" name="รูปภาพ 9" descr="27750458_883667581810677_2210834328211310489_n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251520" y="188640"/>
            <a:ext cx="2808312" cy="1872208"/>
          </a:xfrm>
          <a:prstGeom prst="rect">
            <a:avLst/>
          </a:prstGeom>
        </p:spPr>
      </p:pic>
      <p:pic>
        <p:nvPicPr>
          <p:cNvPr id="11" name="รูปภาพ 10" descr="27857785_883667878477314_3017468434974910895_n.jpg"/>
          <p:cNvPicPr>
            <a:picLocks noChangeAspect="1"/>
          </p:cNvPicPr>
          <p:nvPr/>
        </p:nvPicPr>
        <p:blipFill>
          <a:blip r:embed="rId5" cstate="print">
            <a:lum bright="10000"/>
          </a:blip>
          <a:stretch>
            <a:fillRect/>
          </a:stretch>
        </p:blipFill>
        <p:spPr>
          <a:xfrm>
            <a:off x="3491880" y="260648"/>
            <a:ext cx="5400600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มุมมน 3"/>
          <p:cNvSpPr/>
          <p:nvPr/>
        </p:nvSpPr>
        <p:spPr>
          <a:xfrm>
            <a:off x="3165233" y="1315116"/>
            <a:ext cx="1266092" cy="409045"/>
          </a:xfrm>
          <a:prstGeom prst="roundRect">
            <a:avLst/>
          </a:prstGeom>
          <a:ln w="95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221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ครม.</a:t>
            </a:r>
            <a:endParaRPr lang="en-US" sz="2215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3962401" y="1967642"/>
            <a:ext cx="1341120" cy="4090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2215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ศอตช.</a:t>
            </a:r>
            <a:endParaRPr lang="en-US" sz="2215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มุมมน 5"/>
          <p:cNvSpPr/>
          <p:nvPr/>
        </p:nvSpPr>
        <p:spPr>
          <a:xfrm>
            <a:off x="5932219" y="2650536"/>
            <a:ext cx="1772529" cy="52591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2215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ศปท.</a:t>
            </a:r>
            <a:r>
              <a:rPr lang="th-TH" sz="221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มท.</a:t>
            </a:r>
          </a:p>
        </p:txBody>
      </p:sp>
      <p:sp>
        <p:nvSpPr>
          <p:cNvPr id="16" name="สี่เหลี่ยมมุมมน 15"/>
          <p:cNvSpPr/>
          <p:nvPr/>
        </p:nvSpPr>
        <p:spPr>
          <a:xfrm>
            <a:off x="4853357" y="1315116"/>
            <a:ext cx="1266092" cy="409045"/>
          </a:xfrm>
          <a:prstGeom prst="roundRect">
            <a:avLst/>
          </a:prstGeom>
          <a:ln w="952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2215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คตช.</a:t>
            </a:r>
            <a:endParaRPr lang="en-US" sz="2215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สี่เหลี่ยมมุมมน 26"/>
          <p:cNvSpPr/>
          <p:nvPr/>
        </p:nvSpPr>
        <p:spPr>
          <a:xfrm>
            <a:off x="6567606" y="3481972"/>
            <a:ext cx="1357194" cy="4090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47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รัฐวิสาหกิจ*</a:t>
            </a:r>
            <a:endParaRPr lang="en-US" sz="1477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8" name="สี่เหลี่ยมมุมมน 27"/>
          <p:cNvSpPr/>
          <p:nvPr/>
        </p:nvSpPr>
        <p:spPr>
          <a:xfrm>
            <a:off x="4165603" y="3490694"/>
            <a:ext cx="776406" cy="4090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กรม*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สี่เหลี่ยมมุมมน 29"/>
          <p:cNvSpPr/>
          <p:nvPr/>
        </p:nvSpPr>
        <p:spPr>
          <a:xfrm>
            <a:off x="3759202" y="4948676"/>
            <a:ext cx="1434904" cy="3506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มุมมน 33"/>
          <p:cNvSpPr/>
          <p:nvPr/>
        </p:nvSpPr>
        <p:spPr>
          <a:xfrm>
            <a:off x="5092704" y="3481972"/>
            <a:ext cx="1319682" cy="4090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 </a:t>
            </a:r>
            <a:r>
              <a:rPr lang="th-TH" sz="156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1569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ศปท.จว.</a:t>
            </a:r>
            <a:r>
              <a:rPr lang="th-TH" sz="1569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)*</a:t>
            </a:r>
            <a:endParaRPr lang="en-US" sz="1569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สี่เหลี่ยมมุมมน 36"/>
          <p:cNvSpPr/>
          <p:nvPr/>
        </p:nvSpPr>
        <p:spPr>
          <a:xfrm>
            <a:off x="878007" y="2649383"/>
            <a:ext cx="2579078" cy="5259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2215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</a:t>
            </a:r>
            <a:r>
              <a:rPr lang="th-TH" sz="221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ท.กระทรวง/หน่วยขึ้นตรง</a:t>
            </a:r>
          </a:p>
        </p:txBody>
      </p:sp>
      <p:sp>
        <p:nvSpPr>
          <p:cNvPr id="38" name="สี่เหลี่ยมมุมมน 37"/>
          <p:cNvSpPr/>
          <p:nvPr/>
        </p:nvSpPr>
        <p:spPr>
          <a:xfrm>
            <a:off x="1334454" y="3477112"/>
            <a:ext cx="1341120" cy="4090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รัฐวิสาหกิจ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สี่เหลี่ยมมุมมน 38"/>
          <p:cNvSpPr/>
          <p:nvPr/>
        </p:nvSpPr>
        <p:spPr>
          <a:xfrm>
            <a:off x="583472" y="3477112"/>
            <a:ext cx="670560" cy="4090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กรม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0" name="สี่เหลี่ยมมุมมน 39"/>
          <p:cNvSpPr/>
          <p:nvPr/>
        </p:nvSpPr>
        <p:spPr>
          <a:xfrm>
            <a:off x="2763520" y="3477112"/>
            <a:ext cx="1097280" cy="4090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องค์การมหาชน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>
            <a:off x="2162410" y="2525524"/>
            <a:ext cx="0" cy="116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6802144" y="2521563"/>
            <a:ext cx="0" cy="116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/>
          <p:cNvCxnSpPr/>
          <p:nvPr/>
        </p:nvCxnSpPr>
        <p:spPr>
          <a:xfrm>
            <a:off x="3798278" y="1729579"/>
            <a:ext cx="0" cy="116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5486400" y="1729579"/>
            <a:ext cx="0" cy="116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/>
          <p:cNvCxnSpPr/>
          <p:nvPr/>
        </p:nvCxnSpPr>
        <p:spPr>
          <a:xfrm>
            <a:off x="4642338" y="1858081"/>
            <a:ext cx="0" cy="116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/>
          <p:nvPr/>
        </p:nvCxnSpPr>
        <p:spPr>
          <a:xfrm>
            <a:off x="3798280" y="1851988"/>
            <a:ext cx="168812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>
            <a:off x="2153708" y="2524540"/>
            <a:ext cx="464233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>
            <a:off x="4653282" y="3306776"/>
            <a:ext cx="390144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ตัวเชื่อมต่อตรง 51"/>
          <p:cNvCxnSpPr/>
          <p:nvPr/>
        </p:nvCxnSpPr>
        <p:spPr>
          <a:xfrm>
            <a:off x="1005502" y="3305154"/>
            <a:ext cx="23164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ตัวเชื่อมต่อตรง 52"/>
          <p:cNvCxnSpPr/>
          <p:nvPr/>
        </p:nvCxnSpPr>
        <p:spPr>
          <a:xfrm flipV="1">
            <a:off x="932180" y="4073736"/>
            <a:ext cx="59740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ตัวเชื่อมต่อตรง 53"/>
          <p:cNvCxnSpPr/>
          <p:nvPr/>
        </p:nvCxnSpPr>
        <p:spPr>
          <a:xfrm>
            <a:off x="2167544" y="3178957"/>
            <a:ext cx="0" cy="2921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ตัวเชื่อมต่อตรง 55"/>
          <p:cNvCxnSpPr/>
          <p:nvPr/>
        </p:nvCxnSpPr>
        <p:spPr>
          <a:xfrm>
            <a:off x="3326112" y="3299576"/>
            <a:ext cx="0" cy="16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ตัวเชื่อมต่อตรง 56"/>
          <p:cNvCxnSpPr/>
          <p:nvPr/>
        </p:nvCxnSpPr>
        <p:spPr>
          <a:xfrm>
            <a:off x="4649906" y="3312863"/>
            <a:ext cx="0" cy="16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/>
          <p:cNvCxnSpPr/>
          <p:nvPr/>
        </p:nvCxnSpPr>
        <p:spPr>
          <a:xfrm>
            <a:off x="1005502" y="3299576"/>
            <a:ext cx="0" cy="16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ตัวเชื่อมต่อตรง 58"/>
          <p:cNvCxnSpPr/>
          <p:nvPr/>
        </p:nvCxnSpPr>
        <p:spPr>
          <a:xfrm>
            <a:off x="5780205" y="3318440"/>
            <a:ext cx="0" cy="16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ตัวเชื่อมต่อตรง 59"/>
          <p:cNvCxnSpPr/>
          <p:nvPr/>
        </p:nvCxnSpPr>
        <p:spPr>
          <a:xfrm>
            <a:off x="7177206" y="3318440"/>
            <a:ext cx="0" cy="16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ตัวเชื่อมต่อตรง 61"/>
          <p:cNvCxnSpPr/>
          <p:nvPr/>
        </p:nvCxnSpPr>
        <p:spPr>
          <a:xfrm>
            <a:off x="6739544" y="3185043"/>
            <a:ext cx="0" cy="116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ตัวเชื่อมต่อตรง 62"/>
          <p:cNvCxnSpPr/>
          <p:nvPr/>
        </p:nvCxnSpPr>
        <p:spPr>
          <a:xfrm>
            <a:off x="4470400" y="4091997"/>
            <a:ext cx="0" cy="1753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ตัวเชื่อมต่อตรง 64"/>
          <p:cNvCxnSpPr/>
          <p:nvPr/>
        </p:nvCxnSpPr>
        <p:spPr>
          <a:xfrm>
            <a:off x="5791200" y="3897213"/>
            <a:ext cx="0" cy="1753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ตัวเชื่อมต่อตรง 73"/>
          <p:cNvCxnSpPr/>
          <p:nvPr/>
        </p:nvCxnSpPr>
        <p:spPr>
          <a:xfrm>
            <a:off x="4673600" y="2393735"/>
            <a:ext cx="0" cy="1168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สี่เหลี่ยมมุมมน 74"/>
          <p:cNvSpPr/>
          <p:nvPr/>
        </p:nvSpPr>
        <p:spPr>
          <a:xfrm>
            <a:off x="3759202" y="5477985"/>
            <a:ext cx="1434904" cy="3506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6" name="ตัวเชื่อมต่อตรง 75"/>
          <p:cNvCxnSpPr/>
          <p:nvPr/>
        </p:nvCxnSpPr>
        <p:spPr>
          <a:xfrm>
            <a:off x="4479777" y="5322159"/>
            <a:ext cx="0" cy="146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สี่เหลี่ยมมุมมน 76"/>
          <p:cNvSpPr/>
          <p:nvPr/>
        </p:nvSpPr>
        <p:spPr>
          <a:xfrm>
            <a:off x="3693999" y="4285565"/>
            <a:ext cx="1589205" cy="4090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หน่วยงานระดับจังหวัด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8" name="ตัวเชื่อมต่อตรง 77"/>
          <p:cNvCxnSpPr/>
          <p:nvPr/>
        </p:nvCxnSpPr>
        <p:spPr>
          <a:xfrm>
            <a:off x="914400" y="3897214"/>
            <a:ext cx="0" cy="16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สี่เหลี่ยมมุมมน 78"/>
          <p:cNvSpPr/>
          <p:nvPr/>
        </p:nvSpPr>
        <p:spPr>
          <a:xfrm>
            <a:off x="8128002" y="3483300"/>
            <a:ext cx="812799" cy="40904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47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กทม.*</a:t>
            </a:r>
            <a:endParaRPr lang="en-US" sz="1477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0" name="ตัวเชื่อมต่อตรง 79"/>
          <p:cNvCxnSpPr/>
          <p:nvPr/>
        </p:nvCxnSpPr>
        <p:spPr>
          <a:xfrm>
            <a:off x="8547100" y="3315260"/>
            <a:ext cx="0" cy="1688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สี่เหลี่ยมมุมมน 80"/>
          <p:cNvSpPr/>
          <p:nvPr/>
        </p:nvSpPr>
        <p:spPr>
          <a:xfrm>
            <a:off x="6083498" y="4256346"/>
            <a:ext cx="1638104" cy="14938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อบจ.</a:t>
            </a:r>
            <a:endParaRPr lang="th-TH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เทศบาลนคร</a:t>
            </a:r>
          </a:p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เทศบาลเมือง</a:t>
            </a:r>
          </a:p>
          <a:p>
            <a:pPr algn="ctr"/>
            <a:endParaRPr lang="th-TH" sz="831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62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อบต.</a:t>
            </a:r>
            <a:endParaRPr lang="th-TH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เทศบาลตำบล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2" name="ตัวเชื่อมต่อตรง 81"/>
          <p:cNvCxnSpPr/>
          <p:nvPr/>
        </p:nvCxnSpPr>
        <p:spPr>
          <a:xfrm>
            <a:off x="4470400" y="4704348"/>
            <a:ext cx="0" cy="2337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>
          <a:xfrm>
            <a:off x="6096003" y="5124128"/>
            <a:ext cx="162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ตัวเชื่อมต่อตรง 88"/>
          <p:cNvCxnSpPr/>
          <p:nvPr/>
        </p:nvCxnSpPr>
        <p:spPr>
          <a:xfrm>
            <a:off x="5257803" y="5223661"/>
            <a:ext cx="776406" cy="0"/>
          </a:xfrm>
          <a:prstGeom prst="line">
            <a:avLst/>
          </a:prstGeom>
          <a:ln w="19050"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สี่เหลี่ยมผืนผ้า 91"/>
          <p:cNvSpPr/>
          <p:nvPr/>
        </p:nvSpPr>
        <p:spPr>
          <a:xfrm>
            <a:off x="406406" y="284428"/>
            <a:ext cx="8331200" cy="465318"/>
          </a:xfrm>
          <a:prstGeom prst="rect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2954" b="1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ขับเคลื่อนผ่านกลไกการป้องกันและแก้ไขปัญหาการทุจริตภาครัฐ</a:t>
            </a:r>
            <a:endParaRPr lang="en-US" sz="2954" b="1" dirty="0">
              <a:solidFill>
                <a:prstClr val="white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6" name="ตัวเชื่อมต่อตรง 65"/>
          <p:cNvCxnSpPr/>
          <p:nvPr/>
        </p:nvCxnSpPr>
        <p:spPr>
          <a:xfrm>
            <a:off x="6908800" y="4081041"/>
            <a:ext cx="0" cy="17530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สี่เหลี่ยมมุมมน 66"/>
          <p:cNvSpPr/>
          <p:nvPr/>
        </p:nvSpPr>
        <p:spPr>
          <a:xfrm>
            <a:off x="3759202" y="5999659"/>
            <a:ext cx="1434904" cy="3506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662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หมู่บ้าน</a:t>
            </a:r>
            <a:endParaRPr lang="en-US" sz="1662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8" name="ตัวเชื่อมต่อตรง 67"/>
          <p:cNvCxnSpPr/>
          <p:nvPr/>
        </p:nvCxnSpPr>
        <p:spPr>
          <a:xfrm>
            <a:off x="4479777" y="5843830"/>
            <a:ext cx="0" cy="1460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336763" y="5987249"/>
            <a:ext cx="2705639" cy="511489"/>
          </a:xfrm>
          <a:prstGeom prst="rect">
            <a:avLst/>
          </a:prstGeom>
          <a:noFill/>
        </p:spPr>
        <p:txBody>
          <a:bodyPr wrap="square" lIns="84392" tIns="42197" rIns="84392" bIns="42197" rtlCol="0">
            <a:spAutoFit/>
          </a:bodyPr>
          <a:lstStyle/>
          <a:p>
            <a:r>
              <a:rPr lang="th-TH" sz="13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 มท. มีข้อสั่งการเป็นการภายในให้ตั้ง </a:t>
            </a:r>
            <a:r>
              <a:rPr lang="th-TH" sz="1385" b="1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ศปท.</a:t>
            </a:r>
            <a:br>
              <a:rPr lang="th-TH" sz="13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385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ในกรม รัฐวิสาหกิจ กทม. และจังหวัด</a:t>
            </a:r>
            <a:endParaRPr lang="en-US" sz="1385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" name="Rectangle 12"/>
          <p:cNvSpPr/>
          <p:nvPr/>
        </p:nvSpPr>
        <p:spPr>
          <a:xfrm>
            <a:off x="406400" y="870341"/>
            <a:ext cx="2438400" cy="1432345"/>
          </a:xfrm>
          <a:prstGeom prst="rect">
            <a:avLst/>
          </a:prstGeom>
          <a:ln w="952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4392" tIns="42197" rIns="84392" bIns="42197" rtlCol="0" anchor="t"/>
          <a:lstStyle/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ประธาน	</a:t>
            </a:r>
            <a:r>
              <a:rPr lang="th-TH" sz="1292" b="1" dirty="0" err="1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รมว.ยธ.</a:t>
            </a:r>
            <a:endParaRPr lang="th-TH" sz="1292" b="1" dirty="0">
              <a:solidFill>
                <a:prstClr val="black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ที่ปรึกษา	เลขาธิการสำนักงาน</a:t>
            </a:r>
            <a:b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	ศาลยุติธรรม</a:t>
            </a:r>
          </a:p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กรรมการ	- องค์กรอิสระ</a:t>
            </a:r>
          </a:p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	- ส่วนราชการ</a:t>
            </a:r>
          </a:p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	- ภาคประชาสังคม</a:t>
            </a:r>
          </a:p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เลขานุการ	เลขาธิการ ป.ป.ท.</a:t>
            </a:r>
          </a:p>
        </p:txBody>
      </p:sp>
      <p:cxnSp>
        <p:nvCxnSpPr>
          <p:cNvPr id="55" name="ตัวเชื่อมต่อตรง 54"/>
          <p:cNvCxnSpPr/>
          <p:nvPr/>
        </p:nvCxnSpPr>
        <p:spPr>
          <a:xfrm>
            <a:off x="2844800" y="2162424"/>
            <a:ext cx="1097280" cy="0"/>
          </a:xfrm>
          <a:prstGeom prst="line">
            <a:avLst/>
          </a:prstGeom>
          <a:ln w="95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2"/>
          <p:cNvSpPr/>
          <p:nvPr/>
        </p:nvSpPr>
        <p:spPr>
          <a:xfrm>
            <a:off x="6502401" y="979953"/>
            <a:ext cx="2438400" cy="1176570"/>
          </a:xfrm>
          <a:prstGeom prst="rect">
            <a:avLst/>
          </a:prstGeom>
          <a:ln w="9525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4392" tIns="42197" rIns="84392" bIns="42197" rtlCol="0" anchor="t"/>
          <a:lstStyle/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ประธาน	</a:t>
            </a:r>
            <a:r>
              <a:rPr lang="th-TH" sz="1292" b="1" dirty="0" err="1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หน.คสช.</a:t>
            </a:r>
            <a:endParaRPr lang="th-TH" sz="1292" b="1" dirty="0">
              <a:solidFill>
                <a:prstClr val="black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รองประธาน	</a:t>
            </a:r>
            <a:r>
              <a:rPr lang="th-TH" sz="1292" b="1" dirty="0" err="1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หน.ฝกย.คสช.</a:t>
            </a:r>
            <a:endParaRPr lang="th-TH" sz="1292" b="1" dirty="0">
              <a:solidFill>
                <a:prstClr val="black"/>
              </a:solidFill>
              <a:latin typeface="TH SarabunPSK" panose="020B0500040200020003" pitchFamily="34" charset="-34"/>
              <a:ea typeface="Tahoma" pitchFamily="34" charset="0"/>
              <a:cs typeface="TH SarabunPSK" panose="020B0500040200020003" pitchFamily="34" charset="-34"/>
            </a:endParaRPr>
          </a:p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กรรมการ	- ผู้ดำรงตำแหน่งใน </a:t>
            </a:r>
            <a:r>
              <a:rPr lang="th-TH" sz="1292" b="1" dirty="0" err="1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คสช.</a:t>
            </a: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 3 คน</a:t>
            </a:r>
            <a:b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</a:b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	- ผู้ทรงคุณวุฒิ 9 คน</a:t>
            </a:r>
          </a:p>
          <a:p>
            <a:pPr>
              <a:tabLst>
                <a:tab pos="687171" algn="l"/>
              </a:tabLst>
            </a:pPr>
            <a:r>
              <a:rPr lang="th-TH" sz="1292" b="1" dirty="0">
                <a:solidFill>
                  <a:prstClr val="black"/>
                </a:solidFill>
                <a:latin typeface="TH SarabunPSK" panose="020B0500040200020003" pitchFamily="34" charset="-34"/>
                <a:ea typeface="Tahoma" pitchFamily="34" charset="0"/>
                <a:cs typeface="TH SarabunPSK" panose="020B0500040200020003" pitchFamily="34" charset="-34"/>
              </a:rPr>
              <a:t>เลขานุการ	เลขาธิการ ป.ป.ท.</a:t>
            </a:r>
          </a:p>
        </p:txBody>
      </p:sp>
      <p:cxnSp>
        <p:nvCxnSpPr>
          <p:cNvPr id="64" name="ตัวเชื่อมต่อตรง 63"/>
          <p:cNvCxnSpPr/>
          <p:nvPr/>
        </p:nvCxnSpPr>
        <p:spPr>
          <a:xfrm>
            <a:off x="6136640" y="1529378"/>
            <a:ext cx="365760" cy="0"/>
          </a:xfrm>
          <a:prstGeom prst="line">
            <a:avLst/>
          </a:prstGeom>
          <a:ln w="9525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มนมุมสี่เหลี่ยมด้านทแยงมุม 70"/>
          <p:cNvSpPr/>
          <p:nvPr/>
        </p:nvSpPr>
        <p:spPr>
          <a:xfrm>
            <a:off x="1117604" y="5019253"/>
            <a:ext cx="1727200" cy="389567"/>
          </a:xfrm>
          <a:prstGeom prst="round2DiagRect">
            <a:avLst/>
          </a:prstGeom>
          <a:solidFill>
            <a:srgbClr val="79C1D5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84392" tIns="42197" rIns="84392" bIns="42197" rtlCol="0" anchor="ctr"/>
          <a:lstStyle/>
          <a:p>
            <a:pPr algn="ctr"/>
            <a:r>
              <a:rPr lang="th-TH" sz="1846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กลไกประชารัฐ</a:t>
            </a:r>
            <a:endParaRPr lang="en-US" sz="1846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72" name="ตัวเชื่อมต่อตรง 71"/>
          <p:cNvCxnSpPr/>
          <p:nvPr/>
        </p:nvCxnSpPr>
        <p:spPr>
          <a:xfrm flipH="1">
            <a:off x="1981200" y="4084288"/>
            <a:ext cx="0" cy="9349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ตัวเชื่อมต่อตรง 86"/>
          <p:cNvCxnSpPr/>
          <p:nvPr/>
        </p:nvCxnSpPr>
        <p:spPr>
          <a:xfrm>
            <a:off x="3251200" y="4509564"/>
            <a:ext cx="0" cy="169461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ตัวเชื่อมต่อตรง 90"/>
          <p:cNvCxnSpPr/>
          <p:nvPr/>
        </p:nvCxnSpPr>
        <p:spPr>
          <a:xfrm>
            <a:off x="3251205" y="6204180"/>
            <a:ext cx="50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/>
          <p:cNvCxnSpPr/>
          <p:nvPr/>
        </p:nvCxnSpPr>
        <p:spPr>
          <a:xfrm>
            <a:off x="3251205" y="5668526"/>
            <a:ext cx="50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ตัวเชื่อมต่อตรง 95"/>
          <p:cNvCxnSpPr/>
          <p:nvPr/>
        </p:nvCxnSpPr>
        <p:spPr>
          <a:xfrm>
            <a:off x="3251205" y="5132871"/>
            <a:ext cx="50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ตัวเชื่อมต่อตรง 96"/>
          <p:cNvCxnSpPr/>
          <p:nvPr/>
        </p:nvCxnSpPr>
        <p:spPr>
          <a:xfrm>
            <a:off x="3251201" y="4499825"/>
            <a:ext cx="41359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ตัวเชื่อมต่อตรง 98"/>
          <p:cNvCxnSpPr/>
          <p:nvPr/>
        </p:nvCxnSpPr>
        <p:spPr>
          <a:xfrm>
            <a:off x="2878666" y="5230263"/>
            <a:ext cx="3657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Slide Number Placeholder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A0FF-BB2B-4CC6-88CE-18734DDD462C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5574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7002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04888" y="2176463"/>
            <a:ext cx="7567612" cy="4065588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เอกสารประกอบการประชุม หน้า 32  เป็นต้นไป</a:t>
            </a:r>
          </a:p>
          <a:p>
            <a:pPr marL="0" indent="0" algn="ctr" eaLnBrk="1" hangingPunct="1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ลำดับที่ 155 -177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-606425" y="0"/>
            <a:ext cx="97504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th-TH" sz="10900" b="1" i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6000" b="1" i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ผลการขับเคลื่อนระยะที่ 1 </a:t>
            </a:r>
            <a:endParaRPr lang="th-TH" sz="6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-3389313" y="1820863"/>
            <a:ext cx="4217988" cy="4484687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6" name="Picture 8" descr="san francisco tobacco-fre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0286" y="2050598"/>
            <a:ext cx="610811" cy="769930"/>
          </a:xfrm>
          <a:prstGeom prst="rect">
            <a:avLst/>
          </a:prstGeom>
          <a:noFill/>
        </p:spPr>
      </p:pic>
      <p:pic>
        <p:nvPicPr>
          <p:cNvPr id="4104" name="Picture 10" descr="Image result for cooperation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06" y="3672157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Image result for code of conduct icon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718" t="9523" r="33412" b="965"/>
          <a:stretch/>
        </p:blipFill>
        <p:spPr bwMode="auto">
          <a:xfrm>
            <a:off x="100316" y="4994545"/>
            <a:ext cx="620781" cy="95163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DB070-52D4-4C27-AD55-4F5B90BAB30E}" type="slidenum">
              <a:rPr lang="th-TH"/>
              <a:pPr>
                <a:defRPr/>
              </a:pPr>
              <a:t>16</a:t>
            </a:fld>
            <a:endParaRPr lang="th-TH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20813" y="5281613"/>
            <a:ext cx="6897687" cy="793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238250" y="5489575"/>
            <a:ext cx="76311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2894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7002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04888" y="2176462"/>
            <a:ext cx="7567612" cy="522922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สำนักงาน ป.ป.ท เสนอผลวิเคราะห์ค่า </a:t>
            </a:r>
            <a:r>
              <a:rPr lang="en-US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CPI </a:t>
            </a: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ต่อนายกรัฐมนตรี </a:t>
            </a:r>
          </a:p>
          <a:p>
            <a:pPr marL="0" indent="0" algn="ctr" eaLnBrk="1" hangingPunct="1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ผ่านความเห็นชอบ</a:t>
            </a:r>
          </a:p>
          <a:p>
            <a:pPr marL="0" indent="0" algn="ctr" eaLnBrk="1" hangingPunct="1">
              <a:buNone/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รองนายกรัฐมนตรี (นายวิษณุ  เครืองาม)</a:t>
            </a:r>
            <a:endParaRPr lang="en-US" sz="36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-606425" y="0"/>
            <a:ext cx="97504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th-TH" sz="10900" b="1" i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  <a:r>
              <a:rPr lang="th-TH" sz="6600" b="1" i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การขับเคลื่อนระยะที่ 2</a:t>
            </a:r>
            <a:endParaRPr lang="th-TH" sz="6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74813" y="8089900"/>
            <a:ext cx="6897687" cy="793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-3389313" y="1820863"/>
            <a:ext cx="4217988" cy="4484687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6" name="Picture 8" descr="san francisco tobacco-fre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0286" y="2050598"/>
            <a:ext cx="610811" cy="769930"/>
          </a:xfrm>
          <a:prstGeom prst="rect">
            <a:avLst/>
          </a:prstGeom>
          <a:noFill/>
        </p:spPr>
      </p:pic>
      <p:pic>
        <p:nvPicPr>
          <p:cNvPr id="4104" name="Picture 10" descr="Image result for cooperation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06" y="3672157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Image result for code of conduct icon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718" t="9523" r="33412" b="965"/>
          <a:stretch/>
        </p:blipFill>
        <p:spPr bwMode="auto">
          <a:xfrm>
            <a:off x="100316" y="4994545"/>
            <a:ext cx="620781" cy="95163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DB070-52D4-4C27-AD55-4F5B90BAB30E}" type="slidenum">
              <a:rPr lang="th-TH"/>
              <a:pPr>
                <a:defRPr/>
              </a:pPr>
              <a:t>17</a:t>
            </a:fld>
            <a:endParaRPr lang="th-TH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20813" y="5281613"/>
            <a:ext cx="6897687" cy="793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238250" y="5489575"/>
            <a:ext cx="76311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0096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85307" y="1042733"/>
            <a:ext cx="7020272" cy="1600438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เสริมพลังเชิงบวก  (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Empowerment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 ให้กับภาคประชาชนและภาคีทุกภาคส่วนของสังคมไทย </a:t>
            </a:r>
          </a:p>
          <a:p>
            <a:pPr lvl="0"/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1400" spc="-2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ภาคประชาชน </a:t>
            </a:r>
            <a:r>
              <a:rPr lang="en-US" sz="1400" spc="-2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400" spc="-2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400" spc="-3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น่วยงานภาครัฐส่งเสริมและสนับสนุนให้กลุ่มเครือข่ายที่อยู่ในความรับผิดชอบเพิ่มบทบาทด้านการต่อต้านทุจริต</a:t>
            </a:r>
          </a:p>
          <a:p>
            <a:pPr lvl="0" algn="thaiDist"/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ภาคเอกชน 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ให้สำนักงาน </a:t>
            </a:r>
            <a:r>
              <a:rPr lang="th-TH" sz="140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ร่วมกับ 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ACT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IOD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140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ก.ล.ต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กระทรวงพาณิชย์ กระทรวงการคลัง ผลักดันให้มีมาตรการจูงใจ</a:t>
            </a:r>
          </a:p>
          <a:p>
            <a:pPr lvl="0" algn="thaiDist"/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ให้ภาคเอกชนจัดทำโครงการกิจกรรมเพื่อสังคม (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CSR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ที่เกี่ยวกับการสร้างวัฒนธรรมสังคมสุจริต การส่งเสริมธรรมาภิบาล </a:t>
            </a:r>
          </a:p>
          <a:p>
            <a:pPr lvl="0"/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ในฐานะเป็นส่วนหนึ่งในสมาชิกของสังคม</a:t>
            </a:r>
          </a:p>
          <a:p>
            <a:pPr lvl="0"/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ภาครัฐ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บริหารหน่วยงานภาครัฐมีนโยบายสนับสนุนการสร้างเครือข่ายภายในหน่วยงานและผลักดันให้มีกิจกรรมที่แสดงถึง </a:t>
            </a:r>
          </a:p>
          <a:p>
            <a:pPr lvl="0"/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วัฒนธรรมสุจริตในองค์กรและการส่งเสริม</a:t>
            </a:r>
            <a:r>
              <a:rPr lang="th-TH" sz="140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ธรรมาภิ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5348" y="3043728"/>
            <a:ext cx="7020272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ให้หัวหน้าหน่วยงานภาครัฐเร่งรัดดำเนินการตามมาตรการทางวินัย มาตรการทางปกครอง มาตรการทางกฎหมาย ต่อเจ้าหน้าที่ของรัฐในสังกัดที่ถูกกล่าวหาหรือพบเหตุอันควรสงสัยว่าประพฤติมิชอบหรือกระทำการทุจริตและประพฤติมิชอบอย่างเคร่งครัด                     (ตามมติ ครม. เมื่อวันที่ 27 มีนาคม 2561) เพื่อสร้างผลกระทบต่อผู้กระทำผิดให้เห็นผลโดยเร็วและป้องปรามผู้กระทำผิดรายใหม่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130625" y="104893"/>
            <a:ext cx="8640960" cy="46166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แนวทางการยกระดับค่า</a:t>
            </a:r>
            <a:r>
              <a:rPr lang="en-US" sz="2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CPI</a:t>
            </a:r>
            <a:r>
              <a:rPr lang="th-TH" sz="2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ตาม</a:t>
            </a:r>
            <a:r>
              <a:rPr lang="en-US" sz="2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NEW</a:t>
            </a:r>
            <a:r>
              <a:rPr lang="th-TH" sz="2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400" b="1" kern="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Smart Governance Model</a:t>
            </a:r>
            <a:endParaRPr kumimoji="0" lang="th-TH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30625" y="4364240"/>
            <a:ext cx="7020272" cy="800219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85725" lvl="0" indent="-85725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1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ทุกหน่วยงานภาครัฐทำการประเมินความเสี่ยงการทุจริตใน 3 ด้าน ได้แก่ การอนุมัติอนุญาต การใช้ตำแหน่งหน้าที่ และการใช้จ่ายงบประมาณและการบริหารจัดการทรัพยากรภาครัฐ</a:t>
            </a:r>
          </a:p>
          <a:p>
            <a:pPr marL="85725" lvl="0" indent="-85725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th-TH" sz="1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ให้สำนักงาน </a:t>
            </a:r>
            <a:r>
              <a:rPr lang="th-TH" sz="1000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ป.ป.ท</a:t>
            </a:r>
            <a:r>
              <a:rPr lang="th-TH" sz="1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จัดทำระบบแจ้งเตือนความเสี่ยงการทุจริตทุกรูปแบบและคำพิพากษาถึงที่สุดแล้วผ่านสื่อประชาสัมพันธ์</a:t>
            </a:r>
          </a:p>
          <a:p>
            <a:pPr marL="85725" lvl="0" indent="-85725">
              <a:buClr>
                <a:srgbClr val="0000CC"/>
              </a:buClr>
              <a:buFont typeface="Arial" panose="020B0604020202020204" pitchFamily="34" charset="0"/>
              <a:buChar char="•"/>
            </a:pPr>
            <a:r>
              <a:rPr lang="th-TH" sz="1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ุกหน่วยงานภาครัฐกำหนดมาตรการป้องกันการรับสินบนและผลประโยชน์ทับซ้อนโดยเผยแพร่ลงบนเว็บไซต์หน่วยงาน (หน่วยงานที่ให้บริการชาวต่างชาติให้แปลเป็นภาษา ต่างประเทศตามแต่ละกลุ่มเป้าหมาย) </a:t>
            </a: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47367" y="5754454"/>
            <a:ext cx="7038811" cy="861774"/>
          </a:xfrm>
          <a:prstGeom prst="rect">
            <a:avLst/>
          </a:prstGeom>
          <a:solidFill>
            <a:srgbClr val="FFFFFF"/>
          </a:solidFill>
          <a:ln w="28575">
            <a:solidFill>
              <a:srgbClr val="1A961A"/>
            </a:solidFill>
          </a:ln>
        </p:spPr>
        <p:txBody>
          <a:bodyPr wrap="square" anchor="b">
            <a:spAutoFit/>
          </a:bodyPr>
          <a:lstStyle/>
          <a:p>
            <a:pPr lvl="0"/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 ป.ป.ท. ประสานความร่วมมือกับสำนักงาน ป.ป.ช. ในการยกระดับข้อคำถามการประเมินคุณธรรมและความโปร่งใส </a:t>
            </a:r>
            <a:r>
              <a:rPr lang="en-US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(ITA</a:t>
            </a:r>
            <a:r>
              <a:rPr lang="th-TH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เพื่อเพิ่มประสิทธิภาพการให้บริการภาครัฐที่เป็นประโยชน์จากเทคโนโลยีดิจิทัล มีการบริการที่สะดวก รวดเร็ว และโปร่งใส (</a:t>
            </a:r>
            <a:r>
              <a:rPr lang="en-US" sz="16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Simplify and online</a:t>
            </a:r>
            <a:r>
              <a:rPr lang="th-TH" sz="18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1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สี่เหลี่ยมผืนผ้า 14"/>
          <p:cNvSpPr/>
          <p:nvPr/>
        </p:nvSpPr>
        <p:spPr>
          <a:xfrm rot="5400000">
            <a:off x="7224326" y="3440970"/>
            <a:ext cx="2376262" cy="912163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NEW</a:t>
            </a:r>
            <a:r>
              <a:rPr lang="th-TH" sz="1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endParaRPr lang="en-US" sz="1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Smart </a:t>
            </a:r>
            <a:r>
              <a:rPr lang="th-TH" sz="1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TH SarabunIT๙" pitchFamily="34" charset="-34"/>
                <a:cs typeface="TH SarabunIT๙" pitchFamily="34" charset="-34"/>
              </a:rPr>
              <a:t>Governance</a:t>
            </a:r>
            <a:endParaRPr lang="th-TH" sz="1800" dirty="0">
              <a:solidFill>
                <a:schemeClr val="bg1"/>
              </a:solidFill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6" name="ลูกศรขวา 15"/>
          <p:cNvSpPr/>
          <p:nvPr/>
        </p:nvSpPr>
        <p:spPr>
          <a:xfrm rot="1708908">
            <a:off x="7264638" y="1827262"/>
            <a:ext cx="863049" cy="627064"/>
          </a:xfrm>
          <a:prstGeom prst="rightArrow">
            <a:avLst/>
          </a:prstGeom>
          <a:solidFill>
            <a:srgbClr val="CC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7" name="ลูกศรขวา 16"/>
          <p:cNvSpPr/>
          <p:nvPr/>
        </p:nvSpPr>
        <p:spPr>
          <a:xfrm>
            <a:off x="7316477" y="2951443"/>
            <a:ext cx="527411" cy="627064"/>
          </a:xfrm>
          <a:prstGeom prst="rightArrow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8" name="ลูกศรขวา 17"/>
          <p:cNvSpPr/>
          <p:nvPr/>
        </p:nvSpPr>
        <p:spPr>
          <a:xfrm>
            <a:off x="7316477" y="4301289"/>
            <a:ext cx="527411" cy="627064"/>
          </a:xfrm>
          <a:prstGeom prst="rightArrow">
            <a:avLst/>
          </a:prstGeom>
          <a:solidFill>
            <a:srgbClr val="B8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9" name="ลูกศรขวา 18"/>
          <p:cNvSpPr/>
          <p:nvPr/>
        </p:nvSpPr>
        <p:spPr>
          <a:xfrm rot="19153241">
            <a:off x="7259634" y="5411488"/>
            <a:ext cx="791256" cy="627064"/>
          </a:xfrm>
          <a:prstGeom prst="rightArrow">
            <a:avLst/>
          </a:prstGeom>
          <a:solidFill>
            <a:srgbClr val="1A9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IT๙" pitchFamily="34" charset="-34"/>
              <a:cs typeface="TH SarabunIT๙" pitchFamily="34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098" y="559366"/>
            <a:ext cx="3283269" cy="420550"/>
            <a:chOff x="251520" y="496238"/>
            <a:chExt cx="2904703" cy="420550"/>
          </a:xfrm>
        </p:grpSpPr>
        <p:sp>
          <p:nvSpPr>
            <p:cNvPr id="5" name="สี่เหลี่ยมผืนผ้า 4"/>
            <p:cNvSpPr/>
            <p:nvPr/>
          </p:nvSpPr>
          <p:spPr>
            <a:xfrm>
              <a:off x="251520" y="585323"/>
              <a:ext cx="2558465" cy="288032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การสานพลังเครือข่าย (</a:t>
              </a:r>
              <a:r>
                <a:rPr lang="en-US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Networking</a:t>
              </a: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</a:p>
          </p:txBody>
        </p:sp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673" y="496238"/>
              <a:ext cx="420550" cy="420550"/>
            </a:xfrm>
            <a:prstGeom prst="rect">
              <a:avLst/>
            </a:prstGeom>
          </p:spPr>
        </p:pic>
      </p:grpSp>
      <p:grpSp>
        <p:nvGrpSpPr>
          <p:cNvPr id="2" name="กลุ่ม 1"/>
          <p:cNvGrpSpPr/>
          <p:nvPr/>
        </p:nvGrpSpPr>
        <p:grpSpPr>
          <a:xfrm>
            <a:off x="144098" y="3879562"/>
            <a:ext cx="3771374" cy="408477"/>
            <a:chOff x="208278" y="3758596"/>
            <a:chExt cx="2870036" cy="408477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208278" y="3849720"/>
              <a:ext cx="2801544" cy="317353"/>
            </a:xfrm>
            <a:prstGeom prst="rect">
              <a:avLst/>
            </a:prstGeom>
            <a:solidFill>
              <a:srgbClr val="B8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การสร้างระบบแจ้งเตือน (</a:t>
              </a:r>
              <a:r>
                <a:rPr lang="en-US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Warning</a:t>
              </a: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92" y="3758596"/>
              <a:ext cx="378522" cy="408477"/>
            </a:xfrm>
            <a:prstGeom prst="rect">
              <a:avLst/>
            </a:prstGeom>
          </p:spPr>
        </p:pic>
      </p:grpSp>
      <p:grpSp>
        <p:nvGrpSpPr>
          <p:cNvPr id="22" name="กลุ่ม 21"/>
          <p:cNvGrpSpPr/>
          <p:nvPr/>
        </p:nvGrpSpPr>
        <p:grpSpPr>
          <a:xfrm>
            <a:off x="144098" y="2609773"/>
            <a:ext cx="4857323" cy="433955"/>
            <a:chOff x="232470" y="2737457"/>
            <a:chExt cx="4218203" cy="433955"/>
          </a:xfrm>
        </p:grpSpPr>
        <p:sp>
          <p:nvSpPr>
            <p:cNvPr id="6" name="สี่เหลี่ยมผืนผ้า 5"/>
            <p:cNvSpPr/>
            <p:nvPr/>
          </p:nvSpPr>
          <p:spPr>
            <a:xfrm>
              <a:off x="232470" y="2814288"/>
              <a:ext cx="3960440" cy="3173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การบังคับใช้กฎหมายอย่างมีประสิทธิภาพ (</a:t>
              </a:r>
              <a:r>
                <a:rPr lang="en-US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Enforcement</a:t>
              </a: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9" name="รูปภาพ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718" y="2737457"/>
              <a:ext cx="433955" cy="433955"/>
            </a:xfrm>
            <a:prstGeom prst="rect">
              <a:avLst/>
            </a:prstGeom>
          </p:spPr>
        </p:pic>
      </p:grpSp>
      <p:grpSp>
        <p:nvGrpSpPr>
          <p:cNvPr id="23" name="กลุ่ม 22"/>
          <p:cNvGrpSpPr/>
          <p:nvPr/>
        </p:nvGrpSpPr>
        <p:grpSpPr>
          <a:xfrm>
            <a:off x="111926" y="5235008"/>
            <a:ext cx="4540773" cy="423960"/>
            <a:chOff x="232981" y="5390966"/>
            <a:chExt cx="3818688" cy="423960"/>
          </a:xfrm>
        </p:grpSpPr>
        <p:sp>
          <p:nvSpPr>
            <p:cNvPr id="14" name="สี่เหลี่ยมผืนผ้า 13"/>
            <p:cNvSpPr/>
            <p:nvPr/>
          </p:nvSpPr>
          <p:spPr>
            <a:xfrm>
              <a:off x="232981" y="5456738"/>
              <a:ext cx="3474924" cy="317353"/>
            </a:xfrm>
            <a:prstGeom prst="rect">
              <a:avLst/>
            </a:prstGeom>
            <a:solidFill>
              <a:srgbClr val="1A961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ระบบบริหารภาครัฐอัจฉริยะ (</a:t>
              </a:r>
              <a:r>
                <a:rPr lang="en-US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Smart Governance</a:t>
              </a:r>
              <a:r>
                <a:rPr lang="th-TH" sz="1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)</a:t>
              </a:r>
              <a:endParaRPr lang="en-US" sz="1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0" name="รูปภาพ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9474" y="5390966"/>
              <a:ext cx="472195" cy="423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4773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335"/>
            <a:ext cx="9144000" cy="64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5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700213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04888" y="2176462"/>
            <a:ext cx="7567612" cy="52292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คณะกรรมการนโยบายเพื่อเตรียมความพร้อมและประสานงานการประเมินดัชนีชี้วัดภาพลักษณ์คอร</a:t>
            </a:r>
            <a:r>
              <a:rPr lang="th-TH" b="1" dirty="0" err="1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์รัป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ชัน) 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คำสั่ง นร. ที่ 112/2559 </a:t>
            </a:r>
            <a:r>
              <a:rPr lang="th-TH" b="1" dirty="0" err="1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ลว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26 พ.ค. 2559 แต่งตั้ง </a:t>
            </a:r>
            <a:r>
              <a:rPr lang="th-TH" b="1" dirty="0" err="1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คก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ก.นโยบายเพื่อเตรียมความพร้อมและประสานงานการประเมินดัชนีชี้วัดภาพลักษณ์คอร</a:t>
            </a:r>
            <a:r>
              <a:rPr lang="th-TH" b="1" dirty="0" err="1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์รัป</a:t>
            </a:r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ชัน </a:t>
            </a:r>
          </a:p>
          <a:p>
            <a:pPr eaLnBrk="1" hangingPunct="1"/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รองนายกรัฐมนตรี (นายวิษณุ  เครืองาม)  เป็นประธาน</a:t>
            </a:r>
          </a:p>
          <a:p>
            <a:pPr eaLnBrk="1" hangingPunct="1"/>
            <a:r>
              <a:rPr lang="th-TH" b="1" dirty="0">
                <a:solidFill>
                  <a:schemeClr val="accent5">
                    <a:lumMod val="75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สำนักงาน ป.ป.ท. เป็นฝ่ายเลขานุการ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en-US" sz="24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100" name="Title 1"/>
          <p:cNvSpPr txBox="1">
            <a:spLocks/>
          </p:cNvSpPr>
          <p:nvPr/>
        </p:nvSpPr>
        <p:spPr bwMode="auto">
          <a:xfrm>
            <a:off x="-606425" y="0"/>
            <a:ext cx="97504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th-TH" sz="10900" b="1" i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ระยะที่ 1</a:t>
            </a:r>
            <a:endParaRPr lang="th-TH" sz="109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74813" y="8089900"/>
            <a:ext cx="6897687" cy="793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-3389313" y="1820863"/>
            <a:ext cx="4217988" cy="4484687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6" name="Picture 8" descr="san francisco tobacco-free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0286" y="2050598"/>
            <a:ext cx="610811" cy="769930"/>
          </a:xfrm>
          <a:prstGeom prst="rect">
            <a:avLst/>
          </a:prstGeom>
          <a:noFill/>
        </p:spPr>
      </p:pic>
      <p:pic>
        <p:nvPicPr>
          <p:cNvPr id="4104" name="Picture 10" descr="Image result for cooperation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0706" y="3672157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Image result for code of conduct icon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718" t="9523" r="33412" b="965"/>
          <a:stretch/>
        </p:blipFill>
        <p:spPr bwMode="auto">
          <a:xfrm>
            <a:off x="100316" y="4994545"/>
            <a:ext cx="620781" cy="95163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DB070-52D4-4C27-AD55-4F5B90BAB30E}" type="slidenum">
              <a:rPr lang="th-TH"/>
              <a:pPr>
                <a:defRPr/>
              </a:pPr>
              <a:t>2</a:t>
            </a:fld>
            <a:endParaRPr lang="th-TH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420813" y="5281613"/>
            <a:ext cx="6897687" cy="793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1238250" y="5489575"/>
            <a:ext cx="76311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endParaRPr lang="en-US" sz="40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59"/>
          <a:stretch/>
        </p:blipFill>
        <p:spPr>
          <a:xfrm>
            <a:off x="177800" y="1827350"/>
            <a:ext cx="4595997" cy="3888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22"/>
          <a:stretch/>
        </p:blipFill>
        <p:spPr>
          <a:xfrm>
            <a:off x="4880986" y="1827350"/>
            <a:ext cx="4101302" cy="38880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624993" y="618565"/>
            <a:ext cx="8001000" cy="68580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คลินิกส่งเสริม</a:t>
            </a:r>
            <a:r>
              <a:rPr lang="th-TH" sz="4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ธรรมาภิ</a:t>
            </a:r>
            <a:r>
              <a:rPr lang="th-TH" sz="4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บาลต่อต้านการทุจริต</a:t>
            </a:r>
            <a:endParaRPr lang="th-TH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10724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7" y="551542"/>
            <a:ext cx="8683552" cy="613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9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642910" y="1428736"/>
            <a:ext cx="7786742" cy="35719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55576" y="1744661"/>
            <a:ext cx="7772400" cy="1470025"/>
          </a:xfrm>
        </p:spPr>
        <p:txBody>
          <a:bodyPr>
            <a:noAutofit/>
          </a:bodyPr>
          <a:lstStyle/>
          <a:p>
            <a:r>
              <a:rPr lang="th-TH" sz="66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มาตรการป้องกันและปราบปราม</a:t>
            </a:r>
            <a:r>
              <a:rPr lang="th-TH" sz="4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การทุจริตและประพฤติมิชอบในระบบราชการ</a:t>
            </a:r>
            <a:endParaRPr lang="th-TH" sz="48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973019" y="4312508"/>
            <a:ext cx="6400800" cy="540211"/>
          </a:xfrm>
        </p:spPr>
        <p:txBody>
          <a:bodyPr>
            <a:normAutofit fontScale="70000" lnSpcReduction="20000"/>
          </a:bodyPr>
          <a:lstStyle/>
          <a:p>
            <a:r>
              <a:rPr lang="th-TH" sz="58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มติคณะรัฐมนตรีเมื่อวันที่ 27 มีนาคม 2561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76" y="4018557"/>
            <a:ext cx="1035243" cy="78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1013552" y="1872868"/>
            <a:ext cx="7645705" cy="24457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การขับเคลื่อนการประเมินความเสี่ยงการทุจริต </a:t>
            </a:r>
            <a:r>
              <a:rPr lang="th-TH" sz="4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อย่างต่อเนื่อง</a:t>
            </a:r>
          </a:p>
          <a:p>
            <a:pPr algn="ctr"/>
            <a:r>
              <a:rPr lang="th-TH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เครื่องมือขับเคลื่อนการยกระดับค่าคะแนน </a:t>
            </a:r>
            <a:r>
              <a:rPr lang="en-US" sz="4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CPI</a:t>
            </a:r>
            <a:endParaRPr lang="th-TH" sz="4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21176" y="4879898"/>
            <a:ext cx="7017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H SarabunIT๙" panose="020B0500040200020003"/>
                <a:ea typeface="Calibri" panose="020F0502020204030204" pitchFamily="34" charset="0"/>
                <a:cs typeface="TH SarabunPSK" panose="020B0500040200020003" pitchFamily="34" charset="-34"/>
              </a:rPr>
              <a:t>(FRAs : FRAUD RISK-ASSESSMENTS)</a:t>
            </a:r>
            <a:endParaRPr lang="en-US" sz="1200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SimSun" panose="02010600030101010101" pitchFamily="2" charset="-122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34702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5075" y="727113"/>
            <a:ext cx="7283725" cy="2856195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3000" b="1" dirty="0">
                <a:cs typeface="+mn-cs"/>
              </a:rPr>
              <a:t>แผนแม่บทภายใต้ยุทธศาสตร์ชาติ </a:t>
            </a:r>
            <a:br>
              <a:rPr lang="th-TH" sz="3000" b="1" dirty="0">
                <a:cs typeface="+mn-cs"/>
              </a:rPr>
            </a:br>
            <a:r>
              <a:rPr lang="th-TH" sz="3000" b="1" dirty="0">
                <a:cs typeface="+mn-cs"/>
              </a:rPr>
              <a:t>ประเด็นการต่อต้านการทุจริตและประพฤติมิชอบ</a:t>
            </a:r>
            <a:br>
              <a:rPr lang="th-TH" sz="3000" b="1" dirty="0">
                <a:cs typeface="+mn-cs"/>
              </a:rPr>
            </a:br>
            <a:br>
              <a:rPr lang="th-TH" sz="2400" dirty="0">
                <a:cs typeface="+mn-cs"/>
              </a:rPr>
            </a:br>
            <a:r>
              <a:rPr lang="th-TH" sz="2700" dirty="0">
                <a:solidFill>
                  <a:srgbClr val="FC2837"/>
                </a:solidFill>
                <a:cs typeface="+mn-cs"/>
              </a:rPr>
              <a:t>การปรับ “ระบบ” โดยการสร้างนวัตกรรมการต่อต้านการทุจริต </a:t>
            </a:r>
            <a:br>
              <a:rPr lang="th-TH" sz="2700" dirty="0">
                <a:solidFill>
                  <a:srgbClr val="FC2837"/>
                </a:solidFill>
                <a:cs typeface="+mn-cs"/>
              </a:rPr>
            </a:br>
            <a:r>
              <a:rPr lang="th-TH" sz="2700" b="1" dirty="0">
                <a:solidFill>
                  <a:srgbClr val="FC2837"/>
                </a:solidFill>
                <a:ea typeface="Calibri"/>
                <a:cs typeface="+mn-cs"/>
              </a:rPr>
              <a:t>โดยการพัฒนาเครื่องมือ </a:t>
            </a:r>
            <a:r>
              <a:rPr lang="th-TH" sz="2700" b="1" spc="-23" dirty="0">
                <a:solidFill>
                  <a:srgbClr val="FC2837"/>
                </a:solidFill>
                <a:ea typeface="Calibri"/>
                <a:cs typeface="+mn-cs"/>
              </a:rPr>
              <a:t>รวมถึงการประเมินความเสี่ยงด้านการทุจริต </a:t>
            </a:r>
            <a:br>
              <a:rPr lang="th-TH" sz="2400" b="1" spc="23" dirty="0">
                <a:ea typeface="Calibri"/>
                <a:cs typeface="+mn-cs"/>
              </a:rPr>
            </a:br>
            <a:endParaRPr lang="th-TH" sz="2400" dirty="0"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19" t="19613" r="35032" b="23976"/>
          <a:stretch/>
        </p:blipFill>
        <p:spPr>
          <a:xfrm>
            <a:off x="143508" y="2730318"/>
            <a:ext cx="1614018" cy="1647644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4509120"/>
            <a:ext cx="7938882" cy="923330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700" b="1" spc="23" dirty="0">
                <a:solidFill>
                  <a:srgbClr val="0070C0"/>
                </a:solidFill>
                <a:cs typeface="+mn-cs"/>
              </a:rPr>
              <a:t>การวางระบบการประเมินความเสี่ยงการทุจริตในหน่วยงานภาครัฐ</a:t>
            </a:r>
          </a:p>
          <a:p>
            <a:pPr algn="ctr"/>
            <a:r>
              <a:rPr lang="th-TH" sz="2700" b="1" spc="23" dirty="0">
                <a:solidFill>
                  <a:srgbClr val="0070C0"/>
                </a:solidFill>
                <a:cs typeface="+mn-cs"/>
              </a:rPr>
              <a:t>ผ่านศูนย์ปฏิบัติการต่อต้านการทุจริต ระดับกระทรวง</a:t>
            </a:r>
            <a:endParaRPr lang="th-TH" sz="2700" dirty="0">
              <a:solidFill>
                <a:srgbClr val="0070C0"/>
              </a:solidFill>
              <a:cs typeface="+mn-cs"/>
            </a:endParaRPr>
          </a:p>
        </p:txBody>
      </p:sp>
      <p:pic>
        <p:nvPicPr>
          <p:cNvPr id="8" name="Picture 2" descr="à¸à¸¥à¸à¸²à¸£à¸à¹à¸à¸«à¸²à¸£à¸¹à¸à¸ à¸²à¸à¸ªà¸³à¸«à¸£à¸±à¸ arrow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55976" y="359101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356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23628" y="2348881"/>
            <a:ext cx="7398822" cy="8640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thaiDist"/>
            <a:r>
              <a:rPr lang="th-TH" sz="2400" b="1" dirty="0">
                <a:latin typeface="TH SarabunIT๙" pitchFamily="34" charset="-34"/>
                <a:cs typeface="+mn-cs"/>
              </a:rPr>
              <a:t>ความเสี่ยงการทุจริตที่เกี่ยวข้องกับ</a:t>
            </a:r>
            <a:r>
              <a:rPr lang="th-TH" sz="2700" b="1" u="sng" dirty="0">
                <a:solidFill>
                  <a:srgbClr val="002060"/>
                </a:solidFill>
                <a:latin typeface="TH SarabunIT๙" pitchFamily="34" charset="-34"/>
                <a:cs typeface="+mn-cs"/>
              </a:rPr>
              <a:t>การพิจารณาอนุมัติอนุญาต</a:t>
            </a:r>
            <a:r>
              <a:rPr lang="th-TH" sz="2400" b="1" dirty="0">
                <a:solidFill>
                  <a:srgbClr val="002060"/>
                </a:solidFill>
                <a:latin typeface="TH SarabunIT๙" pitchFamily="34" charset="-34"/>
                <a:cs typeface="+mn-cs"/>
              </a:rPr>
              <a:t>ตาม พ.ร.บ. อำนวยความสะดวกในการพิจารณาอนุญาตของทางราชการ พ.ศ. 2558</a:t>
            </a:r>
            <a:endParaRPr lang="en-GB" sz="2400" b="1" dirty="0">
              <a:solidFill>
                <a:srgbClr val="002060"/>
              </a:solidFill>
              <a:latin typeface="TH SarabunIT๙" pitchFamily="34" charset="-34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5706" y="3645024"/>
            <a:ext cx="6642738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ความเสี่ยงการทุจริตในความโปร่งใสของ</a:t>
            </a:r>
            <a:r>
              <a:rPr lang="th-TH" sz="27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การใช้อำนาจและตำแหน่งหน้าที่</a:t>
            </a:r>
            <a:endParaRPr lang="en-GB" sz="2400" b="1" u="sng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7844" y="4833156"/>
            <a:ext cx="5454606" cy="817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thaiDist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ความเสี่ยงการทุจริตในความโปร่งใสของ</a:t>
            </a:r>
            <a:r>
              <a:rPr lang="th-TH" sz="2700" b="1" u="sng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การใช้จ่ายงบประมาณและการบริหารจัดการทรัพยากรภาครัฐ</a:t>
            </a:r>
            <a:endParaRPr lang="en-GB" sz="2400" b="1" u="sng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Title 17"/>
          <p:cNvSpPr txBox="1">
            <a:spLocks/>
          </p:cNvSpPr>
          <p:nvPr/>
        </p:nvSpPr>
        <p:spPr>
          <a:xfrm>
            <a:off x="629562" y="2186862"/>
            <a:ext cx="702078" cy="91810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defRPr/>
            </a:pPr>
            <a:r>
              <a:rPr lang="en-US" sz="7200" b="1" i="1" kern="0" dirty="0">
                <a:solidFill>
                  <a:srgbClr val="39C0BA"/>
                </a:solidFill>
                <a:latin typeface="Quicksand"/>
                <a:ea typeface="Quicksand"/>
                <a:cs typeface="+mn-cs"/>
                <a:sym typeface="Quicksand"/>
              </a:rPr>
              <a:t>1</a:t>
            </a:r>
            <a:endParaRPr lang="th-TH" sz="7200" b="1" i="1" kern="0" dirty="0">
              <a:solidFill>
                <a:srgbClr val="39C0BA"/>
              </a:solidFill>
              <a:latin typeface="Quicksand"/>
              <a:ea typeface="Quicksand"/>
              <a:cs typeface="+mn-cs"/>
              <a:sym typeface="Quicksand"/>
            </a:endParaRPr>
          </a:p>
        </p:txBody>
      </p:sp>
      <p:sp>
        <p:nvSpPr>
          <p:cNvPr id="23" name="Title 17"/>
          <p:cNvSpPr txBox="1">
            <a:spLocks/>
          </p:cNvSpPr>
          <p:nvPr/>
        </p:nvSpPr>
        <p:spPr>
          <a:xfrm>
            <a:off x="1223628" y="3537012"/>
            <a:ext cx="702078" cy="91810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defRPr/>
            </a:pPr>
            <a:r>
              <a:rPr lang="en-US" sz="7200" b="1" i="1" dirty="0">
                <a:solidFill>
                  <a:srgbClr val="39C0BA"/>
                </a:solidFill>
                <a:latin typeface="Quicksand"/>
                <a:ea typeface="Quicksand"/>
                <a:cs typeface="+mn-cs"/>
                <a:sym typeface="Quicksand"/>
              </a:rPr>
              <a:t>2</a:t>
            </a:r>
            <a:endParaRPr lang="th-TH" sz="7200" b="1" i="1" kern="0" dirty="0">
              <a:solidFill>
                <a:srgbClr val="39C0BA"/>
              </a:solidFill>
              <a:latin typeface="Quicksand"/>
              <a:ea typeface="Quicksand"/>
              <a:cs typeface="+mn-cs"/>
              <a:sym typeface="Quicksand"/>
            </a:endParaRPr>
          </a:p>
        </p:txBody>
      </p:sp>
      <p:sp>
        <p:nvSpPr>
          <p:cNvPr id="24" name="Title 17"/>
          <p:cNvSpPr txBox="1">
            <a:spLocks/>
          </p:cNvSpPr>
          <p:nvPr/>
        </p:nvSpPr>
        <p:spPr>
          <a:xfrm>
            <a:off x="2411760" y="4887162"/>
            <a:ext cx="702078" cy="91810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defRPr/>
            </a:pPr>
            <a:r>
              <a:rPr lang="en-US" sz="7200" b="1" i="1" dirty="0">
                <a:solidFill>
                  <a:srgbClr val="39C0BA"/>
                </a:solidFill>
                <a:latin typeface="Quicksand"/>
                <a:ea typeface="Quicksand"/>
                <a:cs typeface="+mn-cs"/>
                <a:sym typeface="Quicksand"/>
              </a:rPr>
              <a:t>3</a:t>
            </a:r>
            <a:endParaRPr lang="th-TH" sz="7200" b="1" i="1" kern="0" dirty="0">
              <a:solidFill>
                <a:srgbClr val="39C0BA"/>
              </a:solidFill>
              <a:latin typeface="Quicksand"/>
              <a:ea typeface="Quicksand"/>
              <a:cs typeface="+mn-cs"/>
              <a:sym typeface="Quicksand"/>
            </a:endParaRPr>
          </a:p>
        </p:txBody>
      </p:sp>
      <p:sp>
        <p:nvSpPr>
          <p:cNvPr id="25" name="ชื่อเรื่อง 1"/>
          <p:cNvSpPr txBox="1">
            <a:spLocks/>
          </p:cNvSpPr>
          <p:nvPr/>
        </p:nvSpPr>
        <p:spPr>
          <a:xfrm>
            <a:off x="0" y="857250"/>
            <a:ext cx="9144000" cy="8975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69" tIns="68569" rIns="68569" bIns="68569" anchor="b" anchorCtr="0">
            <a:noAutofit/>
          </a:bodyPr>
          <a:lstStyle/>
          <a:p>
            <a:pPr lvl="0" algn="ctr">
              <a:buClr>
                <a:srgbClr val="39C0BA"/>
              </a:buClr>
              <a:buSzPct val="100000"/>
            </a:pPr>
            <a:r>
              <a:rPr lang="th-TH" sz="5400" b="1" i="1" dirty="0">
                <a:solidFill>
                  <a:srgbClr val="0070C0"/>
                </a:solidFill>
              </a:rPr>
              <a:t>ก</a:t>
            </a:r>
            <a:r>
              <a:rPr lang="th-TH" sz="3000" b="1" dirty="0">
                <a:solidFill>
                  <a:srgbClr val="0070C0"/>
                </a:solidFill>
              </a:rPr>
              <a:t>รอบการประเมินความเสี่ยงการทุจริต </a:t>
            </a:r>
            <a:r>
              <a:rPr lang="th-TH" sz="4050" b="1" i="1" dirty="0">
                <a:solidFill>
                  <a:srgbClr val="0070C0"/>
                </a:solidFill>
              </a:rPr>
              <a:t>3 ด้าน</a:t>
            </a:r>
            <a:endParaRPr lang="th-TH" sz="3000" b="1" i="1" kern="0" dirty="0">
              <a:solidFill>
                <a:srgbClr val="0070C0"/>
              </a:solidFill>
              <a:latin typeface="TH SarabunIT๙" panose="020B0500040200020003" pitchFamily="34" charset="-34"/>
              <a:ea typeface="Quicksand"/>
              <a:cs typeface="TH SarabunIT๙" panose="020B0500040200020003" pitchFamily="34" charset="-34"/>
              <a:sym typeface="Quicksand"/>
            </a:endParaRPr>
          </a:p>
        </p:txBody>
      </p:sp>
      <p:pic>
        <p:nvPicPr>
          <p:cNvPr id="27" name="Picture 2" descr="Image result for à¸ªà¸³à¸à¸±à¸à¸à¸²à¸ à¸à¸à¸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520" y="857250"/>
            <a:ext cx="845586" cy="845586"/>
          </a:xfrm>
          <a:prstGeom prst="rect">
            <a:avLst/>
          </a:prstGeom>
          <a:noFill/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E2A2-462F-4FF6-B90A-1E8DCE9C92F2}" type="slidenum">
              <a:rPr lang="th-TH" smtClean="0"/>
              <a:pPr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7532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ตัวยึดเนื้อหา 2"/>
          <p:cNvSpPr txBox="1">
            <a:spLocks/>
          </p:cNvSpPr>
          <p:nvPr/>
        </p:nvSpPr>
        <p:spPr>
          <a:xfrm>
            <a:off x="2050230" y="2618910"/>
            <a:ext cx="3437334" cy="53443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th-TH" sz="2400" b="1" dirty="0">
                <a:solidFill>
                  <a:srgbClr val="FC2837"/>
                </a:solidFill>
                <a:latin typeface="TH SarabunIT๙" pitchFamily="34" charset="-34"/>
              </a:rPr>
              <a:t>จัดทำคู่มือแนวทาง</a:t>
            </a:r>
          </a:p>
        </p:txBody>
      </p:sp>
      <p:sp>
        <p:nvSpPr>
          <p:cNvPr id="9" name="ลูกศรลง 4"/>
          <p:cNvSpPr/>
          <p:nvPr/>
        </p:nvSpPr>
        <p:spPr>
          <a:xfrm>
            <a:off x="3667871" y="2114691"/>
            <a:ext cx="380772" cy="32403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0" name="ลูกศรลง 5"/>
          <p:cNvSpPr/>
          <p:nvPr/>
        </p:nvSpPr>
        <p:spPr>
          <a:xfrm>
            <a:off x="3653898" y="3266982"/>
            <a:ext cx="380772" cy="3240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2" name="ลูกศรลง 7"/>
          <p:cNvSpPr/>
          <p:nvPr/>
        </p:nvSpPr>
        <p:spPr>
          <a:xfrm>
            <a:off x="5145410" y="3857447"/>
            <a:ext cx="432048" cy="3240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3" name="ตัวยึดเนื้อหา 2"/>
          <p:cNvSpPr txBox="1">
            <a:spLocks/>
          </p:cNvSpPr>
          <p:nvPr/>
        </p:nvSpPr>
        <p:spPr>
          <a:xfrm>
            <a:off x="2063324" y="3626859"/>
            <a:ext cx="3426779" cy="20703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th-TH" sz="2700" b="1" u="sng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46 หน่วยงาน</a:t>
            </a: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ที่เกี่ยวข้องกับการค้าการลงทุน</a:t>
            </a:r>
          </a:p>
          <a:p>
            <a:pPr algn="ctr"/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ประเมินความเสี่ยง</a:t>
            </a:r>
          </a:p>
          <a:p>
            <a:pPr algn="ctr"/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กระบวนงาน อนุมัติ อนุญาต</a:t>
            </a:r>
            <a:b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ของทางราชการ </a:t>
            </a:r>
            <a:r>
              <a:rPr lang="th-TH" sz="3000" b="1" u="sng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59 กระบวนงาน</a:t>
            </a:r>
          </a:p>
          <a:p>
            <a:pPr algn="ctr"/>
            <a:endParaRPr lang="th-TH" sz="2400" b="1" dirty="0">
              <a:solidFill>
                <a:schemeClr val="accent1">
                  <a:lumMod val="75000"/>
                </a:schemeClr>
              </a:solidFill>
              <a:latin typeface="TH SarabunIT๙" pitchFamily="34" charset="-34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63789" t="56787" r="28016" b="21894"/>
          <a:stretch>
            <a:fillRect/>
          </a:stretch>
        </p:blipFill>
        <p:spPr bwMode="auto">
          <a:xfrm>
            <a:off x="296666" y="2886127"/>
            <a:ext cx="1458162" cy="185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Diagram 34"/>
          <p:cNvGraphicFramePr/>
          <p:nvPr>
            <p:extLst>
              <p:ext uri="{D42A27DB-BD31-4B8C-83A1-F6EECF244321}">
                <p14:modId xmlns:p14="http://schemas.microsoft.com/office/powerpoint/2010/main" val="3652962416"/>
              </p:ext>
            </p:extLst>
          </p:nvPr>
        </p:nvGraphicFramePr>
        <p:xfrm>
          <a:off x="5868144" y="1646802"/>
          <a:ext cx="2951820" cy="356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Title 17"/>
          <p:cNvSpPr txBox="1">
            <a:spLocks/>
          </p:cNvSpPr>
          <p:nvPr/>
        </p:nvSpPr>
        <p:spPr>
          <a:xfrm>
            <a:off x="1601670" y="1268760"/>
            <a:ext cx="4644516" cy="91810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defRPr/>
            </a:pPr>
            <a:r>
              <a:rPr lang="th-TH" sz="3600" b="1" i="1" dirty="0">
                <a:solidFill>
                  <a:srgbClr val="002060"/>
                </a:solidFill>
                <a:latin typeface="Quicksand"/>
                <a:ea typeface="Quicksand"/>
                <a:cs typeface="+mn-cs"/>
                <a:sym typeface="Quicksand"/>
              </a:rPr>
              <a:t>การขับเคลื่อน</a:t>
            </a:r>
            <a:r>
              <a:rPr lang="en-US" sz="7200" b="1" i="1" dirty="0">
                <a:solidFill>
                  <a:srgbClr val="002060"/>
                </a:solidFill>
                <a:latin typeface="Quicksand"/>
                <a:ea typeface="Quicksand"/>
                <a:cs typeface="+mn-cs"/>
                <a:sym typeface="Quicksand"/>
              </a:rPr>
              <a:t>2561</a:t>
            </a:r>
            <a:endParaRPr lang="th-TH" sz="7200" b="1" i="1" kern="0" dirty="0">
              <a:solidFill>
                <a:srgbClr val="002060"/>
              </a:solidFill>
              <a:latin typeface="Quicksand"/>
              <a:ea typeface="Quicksand"/>
              <a:cs typeface="+mn-cs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2325733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3167844" y="2294874"/>
            <a:ext cx="5491414" cy="9905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th-TH" sz="2700" b="1" dirty="0">
                <a:solidFill>
                  <a:srgbClr val="00B050"/>
                </a:solidFill>
                <a:cs typeface="+mn-cs"/>
              </a:rPr>
              <a:t>การ</a:t>
            </a:r>
            <a:r>
              <a:rPr lang="th-TH" sz="3300" b="1" dirty="0">
                <a:solidFill>
                  <a:srgbClr val="00B050"/>
                </a:solidFill>
                <a:cs typeface="+mn-cs"/>
              </a:rPr>
              <a:t>จ่ายเงินสงเคราะห์</a:t>
            </a:r>
            <a:r>
              <a:rPr lang="th-TH" sz="2700" b="1" dirty="0">
                <a:solidFill>
                  <a:srgbClr val="00B050"/>
                </a:solidFill>
                <a:cs typeface="+mn-cs"/>
              </a:rPr>
              <a:t>ผู้มีรายได้น้อยและผู้ไร้ที่พึ่ง</a:t>
            </a:r>
          </a:p>
        </p:txBody>
      </p:sp>
      <p:sp>
        <p:nvSpPr>
          <p:cNvPr id="30" name="ตัวแทนเนื้อหา 2"/>
          <p:cNvSpPr txBox="1">
            <a:spLocks/>
          </p:cNvSpPr>
          <p:nvPr/>
        </p:nvSpPr>
        <p:spPr>
          <a:xfrm>
            <a:off x="3545886" y="3483006"/>
            <a:ext cx="5113372" cy="12421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 lIns="68569" tIns="68569" rIns="68569" bIns="68569" anchor="t" anchorCtr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defRPr/>
            </a:pPr>
            <a:r>
              <a:rPr lang="th-TH" sz="2700" kern="0" dirty="0">
                <a:solidFill>
                  <a:srgbClr val="FFC000"/>
                </a:solidFill>
                <a:latin typeface="Quicksand"/>
                <a:ea typeface="Quicksand"/>
                <a:cs typeface="+mn-cs"/>
                <a:sym typeface="Quicksand"/>
              </a:rPr>
              <a:t>โครงการ</a:t>
            </a:r>
            <a:r>
              <a:rPr lang="th-TH" sz="3300" b="1" kern="0" dirty="0">
                <a:solidFill>
                  <a:srgbClr val="FFC000"/>
                </a:solidFill>
                <a:latin typeface="Quicksand"/>
                <a:ea typeface="Quicksand"/>
                <a:cs typeface="+mn-cs"/>
                <a:sym typeface="Quicksand"/>
              </a:rPr>
              <a:t>สร้างฝายชะลอน้ำ</a:t>
            </a:r>
            <a:br>
              <a:rPr lang="th-TH" sz="3300" b="1" kern="0" dirty="0">
                <a:solidFill>
                  <a:srgbClr val="FFC000"/>
                </a:solidFill>
                <a:latin typeface="Quicksand"/>
                <a:ea typeface="Quicksand"/>
                <a:cs typeface="+mn-cs"/>
                <a:sym typeface="Quicksand"/>
              </a:rPr>
            </a:br>
            <a:r>
              <a:rPr lang="th-TH" sz="2700" kern="0" dirty="0">
                <a:solidFill>
                  <a:srgbClr val="FFC000"/>
                </a:solidFill>
                <a:latin typeface="Quicksand"/>
                <a:ea typeface="Quicksand"/>
                <a:cs typeface="+mn-cs"/>
                <a:sym typeface="Quicksand"/>
              </a:rPr>
              <a:t>เพื่อการอนุรักษ์ดินและน้ำ ตามโครงการไทยนิยมยั่งยืน</a:t>
            </a:r>
          </a:p>
        </p:txBody>
      </p:sp>
      <p:sp>
        <p:nvSpPr>
          <p:cNvPr id="31" name="Oval 30"/>
          <p:cNvSpPr/>
          <p:nvPr/>
        </p:nvSpPr>
        <p:spPr>
          <a:xfrm>
            <a:off x="-2502786" y="1160748"/>
            <a:ext cx="4320480" cy="451596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3A81B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pic>
        <p:nvPicPr>
          <p:cNvPr id="25602" name="Picture 2" descr="Image result for the poor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17694" y="2240868"/>
            <a:ext cx="1242138" cy="1242138"/>
          </a:xfrm>
          <a:prstGeom prst="rect">
            <a:avLst/>
          </a:prstGeom>
          <a:noFill/>
        </p:spPr>
      </p:pic>
      <p:sp>
        <p:nvSpPr>
          <p:cNvPr id="32" name="ตัวแทนเนื้อหา 2"/>
          <p:cNvSpPr txBox="1">
            <a:spLocks/>
          </p:cNvSpPr>
          <p:nvPr/>
        </p:nvSpPr>
        <p:spPr>
          <a:xfrm>
            <a:off x="3167844" y="5012229"/>
            <a:ext cx="5714758" cy="13289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 lIns="68569" tIns="68569" rIns="68569" bIns="68569" anchor="t" anchorCtr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defRPr/>
            </a:pPr>
            <a:r>
              <a:rPr lang="th-TH" sz="3300" b="1" kern="0" dirty="0">
                <a:solidFill>
                  <a:srgbClr val="0070C0"/>
                </a:solidFill>
                <a:latin typeface="Quicksand"/>
                <a:ea typeface="Quicksand"/>
                <a:cs typeface="+mn-cs"/>
                <a:sym typeface="Quicksand"/>
              </a:rPr>
              <a:t>โครงการ ๑ หมู่บ้าน ๑ กิโลเมตร 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defRPr/>
            </a:pPr>
            <a:r>
              <a:rPr lang="th-TH" sz="2400" kern="0" dirty="0">
                <a:solidFill>
                  <a:srgbClr val="0070C0"/>
                </a:solidFill>
                <a:latin typeface="Quicksand"/>
                <a:ea typeface="Quicksand"/>
                <a:cs typeface="+mn-cs"/>
                <a:sym typeface="Quicksand"/>
              </a:rPr>
              <a:t>ก่อสร้างถนนดินซีเมนต์ปรับปรุงคุณภาพด้วยยางธรรมชาติ </a:t>
            </a:r>
            <a:br>
              <a:rPr lang="th-TH" sz="2400" kern="0" dirty="0">
                <a:solidFill>
                  <a:srgbClr val="0070C0"/>
                </a:solidFill>
                <a:latin typeface="Quicksand"/>
                <a:ea typeface="Quicksand"/>
                <a:cs typeface="+mn-cs"/>
                <a:sym typeface="Quicksand"/>
              </a:rPr>
            </a:br>
            <a:r>
              <a:rPr lang="th-TH" sz="2400" kern="0" dirty="0">
                <a:solidFill>
                  <a:srgbClr val="0070C0"/>
                </a:solidFill>
                <a:latin typeface="Quicksand"/>
                <a:ea typeface="Quicksand"/>
                <a:cs typeface="+mn-cs"/>
                <a:sym typeface="Quicksand"/>
              </a:rPr>
              <a:t>สำหรับงานถนนท้องถิ่น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ct val="100000"/>
              <a:defRPr/>
            </a:pPr>
            <a:endParaRPr lang="th-TH" sz="2700" kern="0" dirty="0">
              <a:solidFill>
                <a:srgbClr val="F3F3F3"/>
              </a:solidFill>
              <a:latin typeface="Quicksand"/>
              <a:ea typeface="Quicksand"/>
              <a:cs typeface="+mn-cs"/>
              <a:sym typeface="Quicksand"/>
            </a:endParaRPr>
          </a:p>
        </p:txBody>
      </p:sp>
      <p:sp>
        <p:nvSpPr>
          <p:cNvPr id="25604" name="AutoShape 4" descr="Image result for dam icon"/>
          <p:cNvSpPr>
            <a:spLocks noChangeAspect="1" noChangeArrowheads="1"/>
          </p:cNvSpPr>
          <p:nvPr/>
        </p:nvSpPr>
        <p:spPr bwMode="auto">
          <a:xfrm>
            <a:off x="142875" y="697706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h-TH" sz="2100"/>
          </a:p>
        </p:txBody>
      </p:sp>
      <p:sp>
        <p:nvSpPr>
          <p:cNvPr id="25606" name="AutoShape 6" descr="Image result for dam icon"/>
          <p:cNvSpPr>
            <a:spLocks noChangeAspect="1" noChangeArrowheads="1"/>
          </p:cNvSpPr>
          <p:nvPr/>
        </p:nvSpPr>
        <p:spPr bwMode="auto">
          <a:xfrm>
            <a:off x="142875" y="697706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h-TH" sz="2100"/>
          </a:p>
        </p:txBody>
      </p:sp>
      <p:sp>
        <p:nvSpPr>
          <p:cNvPr id="25608" name="AutoShape 8" descr="Image result for dam icon"/>
          <p:cNvSpPr>
            <a:spLocks noChangeAspect="1" noChangeArrowheads="1"/>
          </p:cNvSpPr>
          <p:nvPr/>
        </p:nvSpPr>
        <p:spPr bwMode="auto">
          <a:xfrm>
            <a:off x="142875" y="697706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h-TH" sz="2100"/>
          </a:p>
        </p:txBody>
      </p:sp>
      <p:sp>
        <p:nvSpPr>
          <p:cNvPr id="25610" name="AutoShape 10" descr="Image result for dam icon"/>
          <p:cNvSpPr>
            <a:spLocks noChangeAspect="1" noChangeArrowheads="1"/>
          </p:cNvSpPr>
          <p:nvPr/>
        </p:nvSpPr>
        <p:spPr bwMode="auto">
          <a:xfrm>
            <a:off x="142875" y="697706"/>
            <a:ext cx="228600" cy="228600"/>
          </a:xfrm>
          <a:prstGeom prst="rect">
            <a:avLst/>
          </a:prstGeom>
          <a:noFill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h-TH" sz="2100"/>
          </a:p>
        </p:txBody>
      </p:sp>
      <p:pic>
        <p:nvPicPr>
          <p:cNvPr id="25612" name="Picture 12" descr="Image result for dam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09682" y="2456892"/>
            <a:ext cx="3147064" cy="3147064"/>
          </a:xfrm>
          <a:prstGeom prst="rect">
            <a:avLst/>
          </a:prstGeom>
          <a:noFill/>
        </p:spPr>
      </p:pic>
      <p:pic>
        <p:nvPicPr>
          <p:cNvPr id="25614" name="Picture 14" descr="Image result for village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17694" y="4572000"/>
            <a:ext cx="1428750" cy="1428750"/>
          </a:xfrm>
          <a:prstGeom prst="rect">
            <a:avLst/>
          </a:prstGeom>
          <a:noFill/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6200000">
            <a:off x="-1358391" y="3094695"/>
            <a:ext cx="3759882" cy="756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th-TH" dirty="0"/>
              <a:t>โครงการระดับนโยบาย</a:t>
            </a:r>
            <a:endParaRPr lang="th-TH" b="1" dirty="0">
              <a:latin typeface="TH SarabunIT๙" pitchFamily="34" charset="-34"/>
              <a:cs typeface="TH SarabunIT๙" pitchFamily="34" charset="-34"/>
            </a:endParaRPr>
          </a:p>
        </p:txBody>
      </p:sp>
      <p:pic>
        <p:nvPicPr>
          <p:cNvPr id="25616" name="Picture 16" descr="Image result for rice icon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55676" y="1052737"/>
            <a:ext cx="1188132" cy="1098416"/>
          </a:xfrm>
          <a:prstGeom prst="rect">
            <a:avLst/>
          </a:prstGeom>
          <a:noFill/>
        </p:spPr>
      </p:pic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3059832" y="1106742"/>
            <a:ext cx="5489257" cy="990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noFill/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buFont typeface="Quicksand"/>
              <a:buNone/>
              <a:defRPr sz="3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3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th-TH" sz="2700" b="1" dirty="0">
                <a:solidFill>
                  <a:srgbClr val="7030A0"/>
                </a:solidFill>
                <a:cs typeface="+mn-cs"/>
              </a:rPr>
              <a:t>โครงการ</a:t>
            </a:r>
            <a:r>
              <a:rPr lang="th-TH" sz="3300" b="1" dirty="0">
                <a:solidFill>
                  <a:srgbClr val="7030A0"/>
                </a:solidFill>
                <a:cs typeface="+mn-cs"/>
              </a:rPr>
              <a:t>จำนำสินค้าเกษตร </a:t>
            </a:r>
            <a:r>
              <a:rPr lang="th-TH" sz="2700" b="1" dirty="0">
                <a:solidFill>
                  <a:srgbClr val="7030A0"/>
                </a:solidFill>
                <a:cs typeface="+mn-cs"/>
              </a:rPr>
              <a:t>ข้าว ยางพารา</a:t>
            </a:r>
          </a:p>
        </p:txBody>
      </p:sp>
    </p:spTree>
    <p:extLst>
      <p:ext uri="{BB962C8B-B14F-4D97-AF65-F5344CB8AC3E}">
        <p14:creationId xmlns:p14="http://schemas.microsoft.com/office/powerpoint/2010/main" val="27891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ลูกศรลง 4"/>
          <p:cNvSpPr/>
          <p:nvPr/>
        </p:nvSpPr>
        <p:spPr>
          <a:xfrm>
            <a:off x="6840252" y="1052736"/>
            <a:ext cx="380772" cy="32403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0" name="ลูกศรลง 5"/>
          <p:cNvSpPr/>
          <p:nvPr/>
        </p:nvSpPr>
        <p:spPr>
          <a:xfrm>
            <a:off x="7218294" y="1052736"/>
            <a:ext cx="380772" cy="32403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2" name="ลูกศรลง 7"/>
          <p:cNvSpPr/>
          <p:nvPr/>
        </p:nvSpPr>
        <p:spPr>
          <a:xfrm>
            <a:off x="7596336" y="1052736"/>
            <a:ext cx="432048" cy="324036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5" name="Title 17"/>
          <p:cNvSpPr txBox="1">
            <a:spLocks/>
          </p:cNvSpPr>
          <p:nvPr/>
        </p:nvSpPr>
        <p:spPr>
          <a:xfrm>
            <a:off x="1601670" y="1268760"/>
            <a:ext cx="4644516" cy="91810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defRPr/>
            </a:pPr>
            <a:r>
              <a:rPr lang="th-TH" sz="3600" b="1" i="1" dirty="0">
                <a:solidFill>
                  <a:srgbClr val="002060"/>
                </a:solidFill>
                <a:latin typeface="Quicksand"/>
                <a:ea typeface="Quicksand"/>
                <a:cs typeface="+mn-cs"/>
                <a:sym typeface="Quicksand"/>
              </a:rPr>
              <a:t>การขับเคลื่อน</a:t>
            </a:r>
            <a:r>
              <a:rPr lang="en-US" sz="7200" b="1" i="1" dirty="0">
                <a:solidFill>
                  <a:srgbClr val="002060"/>
                </a:solidFill>
                <a:latin typeface="Quicksand"/>
                <a:ea typeface="Quicksand"/>
                <a:cs typeface="+mn-cs"/>
                <a:sym typeface="Quicksand"/>
              </a:rPr>
              <a:t>2562</a:t>
            </a:r>
            <a:endParaRPr lang="th-TH" sz="7200" b="1" i="1" kern="0" dirty="0">
              <a:solidFill>
                <a:srgbClr val="002060"/>
              </a:solidFill>
              <a:latin typeface="Quicksand"/>
              <a:ea typeface="Quicksand"/>
              <a:cs typeface="+mn-cs"/>
              <a:sym typeface="Quicksand"/>
            </a:endParaRPr>
          </a:p>
        </p:txBody>
      </p:sp>
      <p:sp>
        <p:nvSpPr>
          <p:cNvPr id="18" name="สี่เหลี่ยมมุมมน 11"/>
          <p:cNvSpPr/>
          <p:nvPr/>
        </p:nvSpPr>
        <p:spPr>
          <a:xfrm>
            <a:off x="197515" y="2240868"/>
            <a:ext cx="8687702" cy="34385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solidFill>
                  <a:srgbClr val="483018"/>
                </a:solidFill>
                <a:latin typeface="TH SarabunIT๙" pitchFamily="34" charset="-34"/>
              </a:rPr>
              <a:t>ภายใต้กรอบแนวคิดในการประเมินความเสี่ยงการทุจริต</a:t>
            </a:r>
          </a:p>
        </p:txBody>
      </p:sp>
      <p:sp>
        <p:nvSpPr>
          <p:cNvPr id="19" name="สี่เหลี่ยมผืนผ้า 33"/>
          <p:cNvSpPr>
            <a:spLocks noChangeArrowheads="1"/>
          </p:cNvSpPr>
          <p:nvPr/>
        </p:nvSpPr>
        <p:spPr bwMode="auto">
          <a:xfrm>
            <a:off x="1744213" y="2811170"/>
            <a:ext cx="1290165" cy="2754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spcAft>
                <a:spcPts val="750"/>
              </a:spcAft>
            </a:pP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แผนการปฏิรูปประเทศด้าน       การป้องกันและปราบปรามการทุจริตและ</a:t>
            </a:r>
            <a:b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</a:b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ประพฤติมิชอบ</a:t>
            </a:r>
          </a:p>
          <a:p>
            <a:pPr algn="ctr" defTabSz="685800">
              <a:spcAft>
                <a:spcPts val="750"/>
              </a:spcAft>
            </a:pPr>
            <a:r>
              <a:rPr lang="th-TH" sz="1500" b="1" dirty="0">
                <a:latin typeface="TH SarabunIT๙" pitchFamily="34" charset="-34"/>
                <a:ea typeface="Angsana New" pitchFamily="18" charset="-34"/>
                <a:cs typeface="+mn-cs"/>
              </a:rPr>
              <a:t>การวางระบบ      การประเมิน      ความเสี่ยงการทุจริตประพฤติมิชอบ     ในส่วนราชการ</a:t>
            </a:r>
            <a:endParaRPr lang="th-TH" sz="1500" b="1" dirty="0">
              <a:latin typeface="TH SarabunIT๙" pitchFamily="34" charset="-34"/>
              <a:cs typeface="+mn-cs"/>
            </a:endParaRPr>
          </a:p>
        </p:txBody>
      </p:sp>
      <p:sp>
        <p:nvSpPr>
          <p:cNvPr id="20" name="สี่เหลี่ยมผืนผ้า 34"/>
          <p:cNvSpPr>
            <a:spLocks noChangeArrowheads="1"/>
          </p:cNvSpPr>
          <p:nvPr/>
        </p:nvSpPr>
        <p:spPr bwMode="auto">
          <a:xfrm>
            <a:off x="325980" y="2811170"/>
            <a:ext cx="1290165" cy="2754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spcAft>
                <a:spcPts val="750"/>
              </a:spcAft>
            </a:pP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แผนแม่บทภายใต้ยุทธศาสตร์ชาติ ประเด็นการต่อ     ต้านการทุจริตและ ประพฤติมิชอบ</a:t>
            </a:r>
          </a:p>
          <a:p>
            <a:pPr algn="ctr" defTabSz="685800">
              <a:spcAft>
                <a:spcPts val="750"/>
              </a:spcAft>
            </a:pPr>
            <a:endParaRPr lang="en-US" sz="1500" b="1" dirty="0">
              <a:solidFill>
                <a:srgbClr val="000000"/>
              </a:solidFill>
              <a:latin typeface="TH SarabunIT๙" pitchFamily="34" charset="-34"/>
              <a:ea typeface="Angsana New" pitchFamily="18" charset="-34"/>
              <a:cs typeface="+mn-cs"/>
            </a:endParaRPr>
          </a:p>
          <a:p>
            <a:pPr algn="ctr" defTabSz="685800">
              <a:spcAft>
                <a:spcPts val="750"/>
              </a:spcAft>
            </a:pPr>
            <a:r>
              <a:rPr lang="th-TH" sz="1500" b="1" dirty="0">
                <a:latin typeface="TH SarabunIT๙" pitchFamily="34" charset="-34"/>
                <a:ea typeface="Angsana New" pitchFamily="18" charset="-34"/>
                <a:cs typeface="+mn-cs"/>
              </a:rPr>
              <a:t>การประเมิน     ความเสี่ยงการทุจริต</a:t>
            </a:r>
            <a:endParaRPr lang="th-TH" sz="1500" b="1" dirty="0">
              <a:latin typeface="TH SarabunIT๙" pitchFamily="34" charset="-34"/>
              <a:cs typeface="+mn-cs"/>
            </a:endParaRPr>
          </a:p>
        </p:txBody>
      </p:sp>
      <p:sp>
        <p:nvSpPr>
          <p:cNvPr id="21" name="สี่เหลี่ยมผืนผ้า 35"/>
          <p:cNvSpPr>
            <a:spLocks noChangeArrowheads="1"/>
          </p:cNvSpPr>
          <p:nvPr/>
        </p:nvSpPr>
        <p:spPr bwMode="auto">
          <a:xfrm>
            <a:off x="3136128" y="2817123"/>
            <a:ext cx="1290165" cy="27543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spcAft>
                <a:spcPts val="750"/>
              </a:spcAft>
            </a:pP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การประเมิน      ความเสี่ยงการทุจริตตามมาตรฐาน </a:t>
            </a:r>
            <a:r>
              <a:rPr lang="en-US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COSO </a:t>
            </a: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๒๐๑๓</a:t>
            </a:r>
            <a:endParaRPr lang="en-US" sz="1500" b="1" dirty="0">
              <a:solidFill>
                <a:srgbClr val="000000"/>
              </a:solidFill>
              <a:latin typeface="TH SarabunIT๙" pitchFamily="34" charset="-34"/>
              <a:ea typeface="Angsana New" pitchFamily="18" charset="-34"/>
              <a:cs typeface="+mn-cs"/>
            </a:endParaRPr>
          </a:p>
          <a:p>
            <a:pPr algn="ctr" defTabSz="685800">
              <a:spcAft>
                <a:spcPts val="750"/>
              </a:spcAft>
            </a:pP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องค์ประกอบที่ ๒ : การประเมินความเสี่ยง (</a:t>
            </a:r>
            <a:r>
              <a:rPr lang="en-US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Risk Assessment)</a:t>
            </a:r>
          </a:p>
          <a:p>
            <a:pPr algn="ctr" defTabSz="685800">
              <a:spcAft>
                <a:spcPts val="750"/>
              </a:spcAft>
            </a:pP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หลักการที่ ๘  พิจารณาโอกาส      ที่จะเกิดการทุจริต</a:t>
            </a:r>
            <a:endParaRPr lang="th-TH" sz="1500" b="1" dirty="0">
              <a:latin typeface="TH SarabunIT๙" pitchFamily="34" charset="-34"/>
              <a:cs typeface="+mn-cs"/>
            </a:endParaRPr>
          </a:p>
        </p:txBody>
      </p:sp>
      <p:sp>
        <p:nvSpPr>
          <p:cNvPr id="22" name="สี่เหลี่ยมผืนผ้า 36"/>
          <p:cNvSpPr>
            <a:spLocks noChangeArrowheads="1"/>
          </p:cNvSpPr>
          <p:nvPr/>
        </p:nvSpPr>
        <p:spPr bwMode="auto">
          <a:xfrm>
            <a:off x="4551093" y="2817123"/>
            <a:ext cx="1290165" cy="2754305"/>
          </a:xfrm>
          <a:prstGeom prst="rect">
            <a:avLst/>
          </a:prstGeom>
          <a:solidFill>
            <a:srgbClr val="FFFF00"/>
          </a:solidFill>
          <a:ln w="254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spcAft>
                <a:spcPts val="750"/>
              </a:spcAft>
            </a:pP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อนุสัญญาสหประชาชาติว่าด้วยการต่อต้านการทุจริต ค.ศ. ๒๐๐๓ หมวด ๒ มาตรการป้องกัน   การทุจริต รัฐภาคีจะต้องจัดทำนโยบายและแนวทางปฏิบัติของเจ้าหน้าที่ ในการส่งเสริม</a:t>
            </a:r>
            <a:r>
              <a:rPr lang="th-TH" sz="1500" b="1" dirty="0" err="1">
                <a:latin typeface="TH SarabunIT๙" pitchFamily="34" charset="-34"/>
                <a:ea typeface="Angsana New" pitchFamily="18" charset="-34"/>
                <a:cs typeface="+mn-cs"/>
              </a:rPr>
              <a:t>ธ</a:t>
            </a:r>
            <a:r>
              <a:rPr lang="th-TH" sz="1500" b="1" dirty="0" err="1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รรมาภิ</a:t>
            </a: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บาล</a:t>
            </a:r>
            <a:endParaRPr lang="th-TH" sz="1500" b="1" dirty="0">
              <a:latin typeface="TH SarabunIT๙" pitchFamily="34" charset="-34"/>
              <a:cs typeface="+mn-cs"/>
            </a:endParaRPr>
          </a:p>
        </p:txBody>
      </p:sp>
      <p:sp>
        <p:nvSpPr>
          <p:cNvPr id="23" name="สี่เหลี่ยมผืนผ้า 37"/>
          <p:cNvSpPr>
            <a:spLocks noChangeArrowheads="1"/>
          </p:cNvSpPr>
          <p:nvPr/>
        </p:nvSpPr>
        <p:spPr bwMode="auto">
          <a:xfrm>
            <a:off x="5988221" y="2816050"/>
            <a:ext cx="1290165" cy="2762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spcAft>
                <a:spcPts val="750"/>
              </a:spcAft>
            </a:pPr>
            <a:r>
              <a:rPr lang="th-TH" sz="1800" b="1" dirty="0">
                <a:solidFill>
                  <a:srgbClr val="0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การประเมินคุณธรรมและความโปร่งใสในการดำเนินงานของหน่วยงานภาครัฐ (</a:t>
            </a:r>
            <a:r>
              <a:rPr lang="en-US" sz="1800" b="1" dirty="0">
                <a:solidFill>
                  <a:srgbClr val="000000"/>
                </a:solidFill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Integrity and Transparency Assessment : ITA     </a:t>
            </a:r>
          </a:p>
          <a:p>
            <a:pPr defTabSz="685800">
              <a:spcAft>
                <a:spcPts val="750"/>
              </a:spcAft>
            </a:pP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สี่เหลี่ยมผืนผ้า 38"/>
          <p:cNvSpPr>
            <a:spLocks noChangeArrowheads="1"/>
          </p:cNvSpPr>
          <p:nvPr/>
        </p:nvSpPr>
        <p:spPr bwMode="auto">
          <a:xfrm>
            <a:off x="7440403" y="2817123"/>
            <a:ext cx="1290165" cy="2754305"/>
          </a:xfrm>
          <a:prstGeom prst="rect">
            <a:avLst/>
          </a:prstGeom>
          <a:solidFill>
            <a:srgbClr val="FED2D5"/>
          </a:solidFill>
          <a:ln w="25400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>
              <a:spcAft>
                <a:spcPts val="750"/>
              </a:spcAft>
            </a:pP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เป้าหมาย : แผนพัฒนาเศรษฐกิจและสังคมแห่งชาติ ฉบับที่ ๑๒/ยุทธศาสตร์ชาติ    ว่าด้วยการป้องกันและปราบปราม    การทุจริต ระยะที่ ๓</a:t>
            </a:r>
            <a:r>
              <a:rPr lang="en-US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     </a:t>
            </a:r>
          </a:p>
          <a:p>
            <a:pPr algn="ctr" defTabSz="685800">
              <a:spcAft>
                <a:spcPts val="750"/>
              </a:spcAft>
            </a:pP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คะแนน </a:t>
            </a:r>
            <a:r>
              <a:rPr lang="en-US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CPI</a:t>
            </a:r>
            <a:r>
              <a:rPr lang="th-TH" sz="1500" b="1" dirty="0">
                <a:solidFill>
                  <a:srgbClr val="000000"/>
                </a:solidFill>
                <a:latin typeface="TH SarabunIT๙" pitchFamily="34" charset="-34"/>
                <a:ea typeface="Angsana New" pitchFamily="18" charset="-34"/>
                <a:cs typeface="+mn-cs"/>
              </a:rPr>
              <a:t> สูงกว่าร้อยละ ๕๐</a:t>
            </a:r>
            <a:endParaRPr lang="th-TH" sz="1500" b="1" dirty="0">
              <a:latin typeface="TH SarabunIT๙" pitchFamily="34" charset="-3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222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ลูกศรลง 4"/>
          <p:cNvSpPr/>
          <p:nvPr/>
        </p:nvSpPr>
        <p:spPr>
          <a:xfrm rot="16200000">
            <a:off x="277158" y="2161224"/>
            <a:ext cx="380772" cy="324036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0" name="ลูกศรลง 5"/>
          <p:cNvSpPr/>
          <p:nvPr/>
        </p:nvSpPr>
        <p:spPr>
          <a:xfrm rot="16200000">
            <a:off x="1272066" y="4172142"/>
            <a:ext cx="380772" cy="298644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/>
          </a:p>
        </p:txBody>
      </p:sp>
      <p:sp>
        <p:nvSpPr>
          <p:cNvPr id="15" name="Title 17"/>
          <p:cNvSpPr txBox="1">
            <a:spLocks/>
          </p:cNvSpPr>
          <p:nvPr/>
        </p:nvSpPr>
        <p:spPr>
          <a:xfrm>
            <a:off x="1601670" y="1106742"/>
            <a:ext cx="4644516" cy="918102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b" anchorCtr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defRPr/>
            </a:pPr>
            <a:r>
              <a:rPr lang="th-TH" sz="3600" b="1" i="1" dirty="0">
                <a:solidFill>
                  <a:srgbClr val="002060"/>
                </a:solidFill>
                <a:latin typeface="Quicksand"/>
                <a:ea typeface="Quicksand"/>
                <a:cs typeface="+mn-cs"/>
                <a:sym typeface="Quicksand"/>
              </a:rPr>
              <a:t>การขับเคลื่อน</a:t>
            </a:r>
            <a:r>
              <a:rPr lang="en-US" sz="7200" b="1" i="1" dirty="0">
                <a:solidFill>
                  <a:srgbClr val="002060"/>
                </a:solidFill>
                <a:latin typeface="Quicksand"/>
                <a:ea typeface="Quicksand"/>
                <a:cs typeface="+mn-cs"/>
                <a:sym typeface="Quicksand"/>
              </a:rPr>
              <a:t>2562</a:t>
            </a:r>
            <a:endParaRPr lang="th-TH" sz="7200" b="1" i="1" kern="0" dirty="0">
              <a:solidFill>
                <a:srgbClr val="002060"/>
              </a:solidFill>
              <a:latin typeface="Quicksand"/>
              <a:ea typeface="Quicksand"/>
              <a:cs typeface="+mn-cs"/>
              <a:sym typeface="Quicksand"/>
            </a:endParaRPr>
          </a:p>
        </p:txBody>
      </p:sp>
      <p:graphicFrame>
        <p:nvGraphicFramePr>
          <p:cNvPr id="13" name="ตาราง 1"/>
          <p:cNvGraphicFramePr>
            <a:graphicFrameLocks noGrp="1"/>
          </p:cNvGraphicFramePr>
          <p:nvPr/>
        </p:nvGraphicFramePr>
        <p:xfrm>
          <a:off x="1115617" y="2726922"/>
          <a:ext cx="7452827" cy="96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8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5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th-TH" sz="2700" dirty="0" err="1">
                          <a:latin typeface="TH SarabunIT๙" pitchFamily="34" charset="-34"/>
                          <a:cs typeface="TH SarabunIT๙" pitchFamily="34" charset="-34"/>
                        </a:rPr>
                        <a:t>ศปท</a:t>
                      </a:r>
                      <a:r>
                        <a:rPr lang="th-TH" sz="2700" dirty="0">
                          <a:latin typeface="TH SarabunIT๙" pitchFamily="34" charset="-34"/>
                          <a:cs typeface="TH SarabunIT๙" pitchFamily="34" charset="-34"/>
                        </a:rPr>
                        <a:t>.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TH SarabunIT๙" pitchFamily="34" charset="-34"/>
                          <a:cs typeface="TH SarabunIT๙" pitchFamily="34" charset="-34"/>
                        </a:rPr>
                        <a:t>หน่วยงาน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dirty="0">
                          <a:latin typeface="TH SarabunIT๙" pitchFamily="34" charset="-34"/>
                          <a:cs typeface="TH SarabunIT๙" pitchFamily="34" charset="-34"/>
                        </a:rPr>
                        <a:t>กระบวนงาน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37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191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700" b="1" dirty="0">
                          <a:effectLst/>
                          <a:latin typeface="TH SarabunIT๙" pitchFamily="34" charset="-34"/>
                          <a:cs typeface="TH SarabunIT๙" pitchFamily="34" charset="-34"/>
                        </a:rPr>
                        <a:t>209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601670" y="2132856"/>
            <a:ext cx="5860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H SarabunIT๙" pitchFamily="34" charset="-34"/>
                <a:cs typeface="+mn-cs"/>
              </a:rPr>
              <a:t>สำนักงาน ป.ป.ท. ขับเคลื่อนการประเมินความเสี่ยง ระดับกรม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99184" y="4131078"/>
            <a:ext cx="6769260" cy="1938992"/>
          </a:xfrm>
          <a:prstGeom prst="rect">
            <a:avLst/>
          </a:prstGeom>
          <a:solidFill>
            <a:srgbClr val="FED2D5"/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cs typeface="+mn-cs"/>
              </a:rPr>
              <a:t>สำนักงาน ป.ป.ท. ดำเนินการแล้ว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dirty="0">
                <a:cs typeface="+mn-cs"/>
              </a:rPr>
              <a:t>จัดทำข้อเสนอแนะรายหน่วย เพื่อพิจารณาดำเนินการ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h-TH" sz="2400" dirty="0">
                <a:cs typeface="+mn-cs"/>
              </a:rPr>
              <a:t>นำมาประมวลในภาพรวมทั้ง 209 กระบวนงาน เผยแพร่บนเวปไชต์ สำนักงาน ป.ป.ท. </a:t>
            </a:r>
          </a:p>
          <a:p>
            <a:endParaRPr lang="th-TH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43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C09FA4-44A1-440C-A940-FC40C7E4E488}"/>
              </a:ext>
            </a:extLst>
          </p:cNvPr>
          <p:cNvSpPr/>
          <p:nvPr/>
        </p:nvSpPr>
        <p:spPr>
          <a:xfrm>
            <a:off x="424069" y="334322"/>
            <a:ext cx="8295861" cy="58262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865755" algn="ctr"/>
                <a:tab pos="5731510" algn="r"/>
              </a:tabLs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คณะกรรมการต่อต้านการทุจริตแห่งชาติ (</a:t>
            </a:r>
            <a:r>
              <a:rPr lang="th-TH" b="1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คตช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.) ได้มีข้อสั่งการในการประชุม </a:t>
            </a:r>
            <a:r>
              <a:rPr lang="th-TH" b="1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คตช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 ครั้งที่ 5/2559 เมื่อวันที่ 19 พฤศจิกายน 2559  มติครม.รับทราบ       วันที่  24 มกราคม 2560 เห็นชอบแผนระยะเร่งด่วน (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Quick Win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ตามข้อเสนอของคณะกรรมการนโยบายเพื่อเตรียมความพร้อมและประสานงานการประเมินดัชนีชี้วัดภาพลักษณ์  </a:t>
            </a: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โดยให้นำพระราชบัญญัติการอำนวยความสะดวกในการพิจารณาอนุญาตของทางราชการ พ.ศ.2558 เป็นเครื่องมือลดขั้นตอนการดำเนินการของรัฐ และแก้ไขปัญหาความล่าช้าในการปฏิบัติงาน พัฒนาระบบการให้บริการประชาชนที่รวดเร็ว ทันสมัย มีการระบุรายการเอกสารที่ประชาชนต้องเตรียมมาให้พร้อม และมีการเผยแพร่เอกสารข้อมูลอย่างทั่วถึง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th-TH" sz="72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</a:t>
            </a:r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Simplify</a:t>
            </a:r>
            <a:r>
              <a:rPr lang="th-TH" sz="72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en-US" sz="72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&amp; Online</a:t>
            </a:r>
            <a:r>
              <a:rPr lang="th-TH" sz="7200" b="1" dirty="0">
                <a:solidFill>
                  <a:schemeClr val="accent4">
                    <a:lumMod val="7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en-US" sz="7200" b="1" dirty="0">
              <a:solidFill>
                <a:schemeClr val="accent4">
                  <a:lumMod val="75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5681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269330"/>
            <a:ext cx="8244408" cy="422672"/>
          </a:xfrm>
        </p:spPr>
        <p:txBody>
          <a:bodyPr/>
          <a:lstStyle/>
          <a:p>
            <a:pPr algn="r"/>
            <a:r>
              <a:rPr lang="th-TH" sz="1500" dirty="0">
                <a:solidFill>
                  <a:srgbClr val="000000"/>
                </a:solidFill>
              </a:rPr>
              <a:t>4.1 การขับเคลื่อนการประเมินความเสี่ยงการทุจริต ประจำปีงบประมาณ 2563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30" name="Title 17"/>
          <p:cNvSpPr txBox="1">
            <a:spLocks/>
          </p:cNvSpPr>
          <p:nvPr/>
        </p:nvSpPr>
        <p:spPr>
          <a:xfrm>
            <a:off x="-180528" y="857250"/>
            <a:ext cx="9324528" cy="11135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68569" tIns="68569" rIns="68569" bIns="68569" anchor="b" anchorCtr="0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defRPr/>
            </a:pPr>
            <a:r>
              <a:rPr lang="th-TH" sz="3600" b="1" i="1" dirty="0">
                <a:solidFill>
                  <a:srgbClr val="002060"/>
                </a:solidFill>
                <a:latin typeface="Quicksand"/>
                <a:ea typeface="Quicksand"/>
                <a:cs typeface="+mn-cs"/>
                <a:sym typeface="Quicksand"/>
              </a:rPr>
              <a:t>การขับเคลื่อน</a:t>
            </a:r>
            <a:r>
              <a:rPr lang="en-US" sz="7200" b="1" i="1" dirty="0">
                <a:solidFill>
                  <a:srgbClr val="002060"/>
                </a:solidFill>
                <a:latin typeface="Quicksand"/>
                <a:ea typeface="Quicksand"/>
                <a:cs typeface="+mn-cs"/>
                <a:sym typeface="Quicksand"/>
              </a:rPr>
              <a:t>2563</a:t>
            </a:r>
            <a:endParaRPr lang="th-TH" sz="7200" b="1" i="1" kern="0" dirty="0">
              <a:solidFill>
                <a:srgbClr val="002060"/>
              </a:solidFill>
              <a:latin typeface="Quicksand"/>
              <a:ea typeface="Quicksand"/>
              <a:cs typeface="+mn-cs"/>
              <a:sym typeface="Quicksand"/>
            </a:endParaRPr>
          </a:p>
        </p:txBody>
      </p:sp>
      <p:sp>
        <p:nvSpPr>
          <p:cNvPr id="36" name="สี่เหลี่ยมมุมมน 10"/>
          <p:cNvSpPr/>
          <p:nvPr/>
        </p:nvSpPr>
        <p:spPr>
          <a:xfrm>
            <a:off x="899592" y="2132856"/>
            <a:ext cx="3591884" cy="3078342"/>
          </a:xfrm>
          <a:prstGeom prst="roundRect">
            <a:avLst/>
          </a:prstGeom>
          <a:ln w="76200">
            <a:solidFill>
              <a:srgbClr val="39C0B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thaiDist"/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การประเมินความเสี่ยงการทุจริต ระดับกระทรวง กรม (</a:t>
            </a:r>
            <a:r>
              <a:rPr lang="en-US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Function</a:t>
            </a:r>
            <a:r>
              <a:rPr lang="th-TH" sz="21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endParaRPr lang="th-TH" sz="21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ศปท.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วางระบบการประเมินความเสี่ยงการทุจริต ต่อเนื่องจากปีงบประมาณ พ.ศ. </a:t>
            </a:r>
            <a:r>
              <a:rPr lang="th-TH"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2562โดย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ให้หน่วยงานระดับกรม  รัฐวิสาหกิจ องค์การมหาชน</a:t>
            </a:r>
            <a:r>
              <a:rPr lang="th-TH" sz="21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1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ทำการประเมินความเสี่ยงการทุจริต จำนวน 1 ด้าน 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ภายในเดือน พฤษภาคม </a:t>
            </a:r>
            <a:r>
              <a:rPr lang="en-US" sz="1800" b="1" i="1" dirty="0">
                <a:solidFill>
                  <a:srgbClr val="002060"/>
                </a:solidFill>
                <a:latin typeface="TH SarabunPSK" panose="020B0500040200020003" pitchFamily="34" charset="-34"/>
                <a:ea typeface="Quicksand"/>
                <a:cs typeface="TH SarabunPSK" panose="020B0500040200020003" pitchFamily="34" charset="-34"/>
                <a:sym typeface="Quicksand"/>
              </a:rPr>
              <a:t>2563</a:t>
            </a:r>
            <a:endParaRPr lang="th-TH" sz="1800" b="1" i="1" dirty="0">
              <a:solidFill>
                <a:srgbClr val="002060"/>
              </a:solidFill>
              <a:latin typeface="TH SarabunPSK" panose="020B0500040200020003" pitchFamily="34" charset="-34"/>
              <a:ea typeface="Quicksand"/>
              <a:cs typeface="TH SarabunPSK" panose="020B0500040200020003" pitchFamily="34" charset="-34"/>
              <a:sym typeface="Quicksand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35796" y="2132856"/>
            <a:ext cx="1787025" cy="300082"/>
          </a:xfrm>
          <a:prstGeom prst="rect">
            <a:avLst/>
          </a:prstGeom>
          <a:solidFill>
            <a:srgbClr val="39C0BA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1"/>
                </a:solidFill>
              </a:rPr>
              <a:t>FUNCTION BASE</a:t>
            </a:r>
            <a:endParaRPr lang="th-TH" sz="1350" b="1" dirty="0">
              <a:solidFill>
                <a:schemeClr val="bg1"/>
              </a:solidFill>
            </a:endParaRPr>
          </a:p>
        </p:txBody>
      </p:sp>
      <p:sp>
        <p:nvSpPr>
          <p:cNvPr id="38" name="สี่เหลี่ยมมุมมน 11"/>
          <p:cNvSpPr/>
          <p:nvPr/>
        </p:nvSpPr>
        <p:spPr>
          <a:xfrm>
            <a:off x="5004049" y="2726922"/>
            <a:ext cx="3510389" cy="307834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thaiDist"/>
            <a:r>
              <a:rPr lang="th-TH" sz="21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การประเมินความเสี่ยงการทุจริต </a:t>
            </a:r>
            <a:endParaRPr lang="en-US" sz="21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/>
            <a:r>
              <a:rPr lang="th-TH" sz="21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ระดับพื้นที่ (</a:t>
            </a:r>
            <a:r>
              <a:rPr lang="en-US" sz="21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Area) </a:t>
            </a:r>
            <a:endParaRPr lang="th-TH" sz="2100" b="1" dirty="0">
              <a:solidFill>
                <a:schemeClr val="accent6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thaiDist">
              <a:buFont typeface="Arial" pitchFamily="34" charset="0"/>
              <a:buChar char="•"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ศปท.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กระทรวงมหาดไทยวางระบบการประเมินความเสี่ยงการทุจริต ผ่าน </a:t>
            </a:r>
            <a:r>
              <a:rPr lang="th-TH" sz="18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ศปท.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 </a:t>
            </a:r>
          </a:p>
          <a:p>
            <a:pPr lvl="0" algn="thaiDist">
              <a:buFont typeface="Arial" pitchFamily="34" charset="0"/>
              <a:buChar char="•"/>
            </a:pP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คัดเลือกโครงการตามงบพัฒนาจังหวัด/ กลุ่มจังหวัด ที่ได้รับจัดสรรประจำปีงบประมาณ พ.ศ. </a:t>
            </a:r>
            <a:r>
              <a:rPr lang="en-US" sz="1800" b="1" i="1" dirty="0">
                <a:solidFill>
                  <a:srgbClr val="002060"/>
                </a:solidFill>
                <a:latin typeface="TH SarabunPSK" panose="020B0500040200020003" pitchFamily="34" charset="-34"/>
                <a:ea typeface="Quicksand"/>
                <a:cs typeface="TH SarabunPSK" panose="020B0500040200020003" pitchFamily="34" charset="-34"/>
                <a:sym typeface="Quicksand"/>
              </a:rPr>
              <a:t>2563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ที่ได้รับงบประมาณสูง 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จังหวัดละ                           1 โครงการ</a:t>
            </a:r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ภายในเดือน พฤษภาคม </a:t>
            </a:r>
            <a:r>
              <a:rPr lang="en-US" sz="1800" b="1" i="1" dirty="0">
                <a:solidFill>
                  <a:srgbClr val="002060"/>
                </a:solidFill>
                <a:latin typeface="TH SarabunPSK" panose="020B0500040200020003" pitchFamily="34" charset="-34"/>
                <a:ea typeface="Quicksand"/>
                <a:cs typeface="TH SarabunPSK" panose="020B0500040200020003" pitchFamily="34" charset="-34"/>
                <a:sym typeface="Quicksand"/>
              </a:rPr>
              <a:t>2563</a:t>
            </a:r>
            <a:endParaRPr lang="th-TH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69747" y="2357590"/>
            <a:ext cx="2178992" cy="369332"/>
          </a:xfrm>
          <a:prstGeom prst="rect">
            <a:avLst/>
          </a:prstGeom>
          <a:solidFill>
            <a:srgbClr val="3A81B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H SarabunIT๙" panose="020B0500040200020003" pitchFamily="34" charset="-34"/>
              </a:rPr>
              <a:t>AREA BASE</a:t>
            </a:r>
            <a:endParaRPr lang="th-TH" sz="2100" b="1" dirty="0">
              <a:solidFill>
                <a:schemeClr val="bg1"/>
              </a:solidFill>
              <a:latin typeface="TH SarabunIT๙" panose="020B0500040200020003" pitchFamily="34" charset="-34"/>
            </a:endParaRPr>
          </a:p>
        </p:txBody>
      </p:sp>
      <p:pic>
        <p:nvPicPr>
          <p:cNvPr id="41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80012" y="2510898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2186862"/>
            <a:ext cx="540060" cy="54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58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261380"/>
            <a:ext cx="7175500" cy="92316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แนวทางการยกระดับค่าคะแนนดัชนีการรับรู้การทุจริต</a:t>
            </a:r>
            <a:b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(Corruption Perceptions Index : CPI)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2563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38200" y="1487984"/>
            <a:ext cx="8001000" cy="52621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แนวทางการยกระดับค่าดัชนีการรับรู้การทุจริต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CPI)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ผนึกพลังทุกภาคส่วน ยกเลิกการให้-รับสินบนทุกรูปแบบ ตามกลยุทธ์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“พัฒนา เสริม สร้าง”</a:t>
            </a:r>
            <a:endParaRPr lang="th-TH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42281" y="2168473"/>
            <a:ext cx="2410774" cy="374743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 dirty="0">
                <a:solidFill>
                  <a:srgbClr val="FFFF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</a:t>
            </a:r>
            <a:endParaRPr lang="en-US" sz="1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37594" y="2591325"/>
            <a:ext cx="2410774" cy="396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1.พัฒนา</a:t>
            </a:r>
            <a:endParaRPr lang="en-US" sz="100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159455" y="2159259"/>
            <a:ext cx="5655307" cy="374400"/>
          </a:xfrm>
          <a:prstGeom prst="roundRect">
            <a:avLst/>
          </a:prstGeom>
          <a:solidFill>
            <a:srgbClr val="66FFFF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แนวทางการดำเนินการ</a:t>
            </a:r>
            <a:endParaRPr lang="en-US" sz="105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42281" y="3242907"/>
            <a:ext cx="2376000" cy="7860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1.1 </a:t>
            </a: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พัฒนาระบบการควบคุมภายใน</a:t>
            </a:r>
            <a:b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ของหน่วยงานรัฐให้มีประสิทธิภาพ</a:t>
            </a:r>
            <a:endParaRPr lang="en-US" sz="1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183888" y="2982107"/>
            <a:ext cx="5655309" cy="1404703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การประเมินความเสี่ยงการทุจริต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-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ด้านอนุมัติอนุญาต  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-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ด้านการใช้อำนาจและตำแหน่งหน้าที่ 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-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ด้านความโปร่งใสของการใช้จ่ายงบประมาณ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พัฒนาศักยภาพหน่วยตรวจสอบภายในให้เป็นมืออาชีพเฝ้าระวังการทุจริตในหน่วยงาน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5" name="ลูกศรขวา 14"/>
          <p:cNvSpPr/>
          <p:nvPr/>
        </p:nvSpPr>
        <p:spPr>
          <a:xfrm>
            <a:off x="2813554" y="3541106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359668" y="4779446"/>
            <a:ext cx="2376000" cy="62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1.2 </a:t>
            </a: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พัฒนาความร่วมมือกับภาครัฐ </a:t>
            </a:r>
            <a:endParaRPr lang="en-US" sz="16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ภาคเอกชน และภาคประชาชน</a:t>
            </a:r>
            <a:endParaRPr lang="en-US" sz="16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3183888" y="4482541"/>
            <a:ext cx="5655312" cy="1214811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1.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พัฒนาส่งเสริมองค์กรเอกชนสีขาว (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White Organization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ร่วมกับ 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IOD /</a:t>
            </a:r>
            <a:b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</a:t>
            </a:r>
            <a:r>
              <a:rPr lang="th-TH" sz="1400" spc="-3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ศึกษามาตรการให้บริษัทที่ผ่านการรับรองโครงการ </a:t>
            </a:r>
            <a:r>
              <a:rPr lang="en-US" sz="1400" spc="-3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CAC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เข้าประมูลโดยไม่ต้องทำเอกสารข้อตกลงคุณธรรม 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IP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จัดทำหลักสูตร</a:t>
            </a:r>
            <a:r>
              <a:rPr lang="th-TH" sz="1400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บรรษัทภิ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บาลต่อต้านทุจริต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(The Corporate Governance Against Corruption </a:t>
            </a:r>
            <a:r>
              <a:rPr lang="en-US" sz="1400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Programme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.)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เฝ้าระวัง ป้องกัน ป้องปรามการทุจริต (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Big Case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) 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4. พัฒนาความเข้มแข็ง </a:t>
            </a:r>
            <a:r>
              <a:rPr lang="th-TH" sz="1400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ศปท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.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ลูกศรขวา 17"/>
          <p:cNvSpPr/>
          <p:nvPr/>
        </p:nvSpPr>
        <p:spPr>
          <a:xfrm>
            <a:off x="2829417" y="5005712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59668" y="5879491"/>
            <a:ext cx="2376000" cy="62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พัฒนาระบบการให้บริการ</a:t>
            </a:r>
          </a:p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ประชาชนชน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183888" y="5811298"/>
            <a:ext cx="5655310" cy="757386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พัฒนาระบบการให้บริการประชาชนให้เป็นไปตามเจตนารมณ์ พ.ร.บ.การอำนวยความสะดวกในการพิจารณาอนุญาตของทางราชการ พ.ศ. 2558  ลดอุปสรรค สร้างสภาพแวดล้อมที่เอื้อต่อการค้า การลงทุน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2829418" y="6046639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0163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261380"/>
            <a:ext cx="7175500" cy="92316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แนวทางการยกระดับค่าคะแนนดัชนีการรับรู้การทุจริต</a:t>
            </a:r>
            <a:b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(Corruption Perceptions Index : CPI)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2563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38200" y="1487984"/>
            <a:ext cx="8001000" cy="52621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แนวทางการยกระดับค่าดัชนีการรับรู้การทุจริต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CPI)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ผนึกพลังทุกภาคส่วน ยกเลิกการให้-รับสินบนทุกรูปแบบ ตามกลยุทธ์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“พัฒนา เสริม สร้าง”</a:t>
            </a:r>
            <a:endParaRPr lang="th-TH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42281" y="2168473"/>
            <a:ext cx="2410774" cy="374743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 dirty="0">
                <a:solidFill>
                  <a:srgbClr val="FFFF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</a:t>
            </a:r>
            <a:endParaRPr lang="en-US" sz="1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37594" y="2591325"/>
            <a:ext cx="2410774" cy="396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 เสริม</a:t>
            </a:r>
            <a:endParaRPr lang="en-US" sz="16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159455" y="2159259"/>
            <a:ext cx="5655307" cy="374400"/>
          </a:xfrm>
          <a:prstGeom prst="roundRect">
            <a:avLst/>
          </a:prstGeom>
          <a:solidFill>
            <a:srgbClr val="66FFFF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แนวทางการดำเนินการ</a:t>
            </a:r>
            <a:endParaRPr lang="en-US" sz="105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42281" y="3242907"/>
            <a:ext cx="2376000" cy="7860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2.1 เสริมมาตรการทางการบริหาร </a:t>
            </a:r>
          </a:p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(ปกครอง/วินัย)</a:t>
            </a:r>
            <a:endParaRPr lang="en-US" sz="105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183889" y="3247973"/>
            <a:ext cx="5655309" cy="845702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กำกับ ขับเคลื่อน การบังคับใช้มาตรการทางการบริหาร (ปกครอง/วินัย) ตามมติ ครม. วันที่ 27 มีนาคม 2561</a:t>
            </a:r>
          </a:p>
        </p:txBody>
      </p:sp>
      <p:sp>
        <p:nvSpPr>
          <p:cNvPr id="15" name="ลูกศรขวา 14"/>
          <p:cNvSpPr/>
          <p:nvPr/>
        </p:nvSpPr>
        <p:spPr>
          <a:xfrm>
            <a:off x="2813554" y="3541106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359669" y="4400851"/>
            <a:ext cx="2376000" cy="62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2.2 เสริมพลังประชาชน</a:t>
            </a:r>
            <a:endParaRPr lang="en-US" sz="16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3159451" y="4348012"/>
            <a:ext cx="5655312" cy="844911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สานและเสริมพลังจากทุกภาคส่วน ร่วมรณรงค์ สร้างจิตสำนึกรังเกียจการทุจริต ติดตาม เฝ้าระวัง แจ้งเบาะแส มีกลไกประสานงานภาคประชาชน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8" name="ลูกศรขวา 17"/>
          <p:cNvSpPr/>
          <p:nvPr/>
        </p:nvSpPr>
        <p:spPr>
          <a:xfrm>
            <a:off x="2829418" y="4627117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สี่เหลี่ยมผืนผ้ามุมมน 18"/>
          <p:cNvSpPr/>
          <p:nvPr/>
        </p:nvSpPr>
        <p:spPr>
          <a:xfrm>
            <a:off x="359669" y="5551696"/>
            <a:ext cx="2376000" cy="621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2.3 เสริมช่องทางการแจ้งเบาะแส</a:t>
            </a:r>
          </a:p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ของนักลงทุนชาวต่างชาติ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183889" y="5483503"/>
            <a:ext cx="5655310" cy="757386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ประชาสัมพันธ์ สร้างการรับรู้ในการให้ความคุ้มครองและช่วยเหลือนักลงทุนชาวต่างชาติผ่านศูนย์รับเรื่องร้องเรียนสำหรับนักลงทุนชาวต่างชาติ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1" name="ลูกศรขวา 20"/>
          <p:cNvSpPr/>
          <p:nvPr/>
        </p:nvSpPr>
        <p:spPr>
          <a:xfrm>
            <a:off x="2829419" y="5718844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33033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261380"/>
            <a:ext cx="7175500" cy="92316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(ร่าง) แนวทางการยกระดับค่าคะแนนดัชนีการรับรู้การทุจริต</a:t>
            </a:r>
            <a:b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(Corruption Perceptions Index : CPI) </a:t>
            </a:r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พ.ศ. 2563</a:t>
            </a:r>
            <a:endParaRPr lang="th-TH" sz="32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838200" y="1487984"/>
            <a:ext cx="8001000" cy="52621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แนวทางการยกระดับค่าดัชนีการรับรู้การทุจริต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CPI)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ผนึกพลังทุกภาคส่วน ยกเลิกการให้-รับสินบนทุกรูปแบบ ตามกลยุทธ์ </a:t>
            </a:r>
            <a:r>
              <a:rPr lang="th-TH" sz="2400" b="1" dirty="0">
                <a:solidFill>
                  <a:srgbClr val="0070C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“พัฒนา เสริม สร้าง”</a:t>
            </a:r>
            <a:endParaRPr lang="th-TH" sz="28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42281" y="2168473"/>
            <a:ext cx="2410774" cy="374743"/>
          </a:xfrm>
          <a:prstGeom prst="roundRect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 dirty="0">
                <a:solidFill>
                  <a:srgbClr val="FFFFFF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กลยุทธ์</a:t>
            </a:r>
            <a:endParaRPr lang="en-US" sz="10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37594" y="2591325"/>
            <a:ext cx="2410774" cy="396000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สร้าง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159455" y="2159259"/>
            <a:ext cx="5655307" cy="374400"/>
          </a:xfrm>
          <a:prstGeom prst="roundRect">
            <a:avLst/>
          </a:prstGeom>
          <a:solidFill>
            <a:srgbClr val="66FFFF"/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</a:pPr>
            <a:r>
              <a:rPr lang="th-TH" sz="1600" b="1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แนวทางการดำเนินการ</a:t>
            </a:r>
            <a:endParaRPr lang="en-US" sz="105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3" name="สี่เหลี่ยมผืนผ้ามุมมน 12"/>
          <p:cNvSpPr/>
          <p:nvPr/>
        </p:nvSpPr>
        <p:spPr>
          <a:xfrm>
            <a:off x="342281" y="3242907"/>
            <a:ext cx="2448000" cy="10574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3.1 สร้างวัฒนธรรมการให้บริการและ</a:t>
            </a:r>
          </a:p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การปฏิบัติราชการที่โปร่งใส</a:t>
            </a:r>
          </a:p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มี</a:t>
            </a:r>
            <a:r>
              <a:rPr lang="th-TH" sz="1600" b="1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ธรรมาภิ</a:t>
            </a:r>
            <a:r>
              <a:rPr lang="th-TH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บาล : </a:t>
            </a:r>
            <a:r>
              <a:rPr lang="en-US" sz="16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NO GIFT POLICY</a:t>
            </a:r>
          </a:p>
        </p:txBody>
      </p:sp>
      <p:sp>
        <p:nvSpPr>
          <p:cNvPr id="14" name="สี่เหลี่ยมผืนผ้ามุมมน 13"/>
          <p:cNvSpPr/>
          <p:nvPr/>
        </p:nvSpPr>
        <p:spPr>
          <a:xfrm>
            <a:off x="3183889" y="3247973"/>
            <a:ext cx="5655309" cy="845702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น่วยงานรัฐที่มีการให้บริการประชาชนพิจารณาจัดทำข้อความหรือสัญลักษณ์แสดงถึงการประกาศตนไม่รับของขวัญ สินน้ำใจทุกรูปแบบ ณ จุดให้บริการ และประชาสัมพันธ์ต่อสาธารณะ</a:t>
            </a:r>
          </a:p>
        </p:txBody>
      </p:sp>
      <p:sp>
        <p:nvSpPr>
          <p:cNvPr id="15" name="ลูกศรขวา 14"/>
          <p:cNvSpPr/>
          <p:nvPr/>
        </p:nvSpPr>
        <p:spPr>
          <a:xfrm>
            <a:off x="2877054" y="3541106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สี่เหลี่ยมผืนผ้ามุมมน 15"/>
          <p:cNvSpPr/>
          <p:nvPr/>
        </p:nvSpPr>
        <p:spPr>
          <a:xfrm>
            <a:off x="342280" y="4485650"/>
            <a:ext cx="2534774" cy="6446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3.2 สร้างการรับรู้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สี่เหลี่ยมผืนผ้ามุมมน 16"/>
          <p:cNvSpPr/>
          <p:nvPr/>
        </p:nvSpPr>
        <p:spPr>
          <a:xfrm>
            <a:off x="3211641" y="4371139"/>
            <a:ext cx="5655312" cy="844911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ยกระดับการรับรู้ผลงานของรัฐบาล เอกชน ที่เกี่ยวข้องกับการป้องกันและแก้ไขปัญหาการทุจริต เช่น 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IP, </a:t>
            </a:r>
            <a:r>
              <a:rPr lang="en-US" sz="1400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CoST</a:t>
            </a:r>
            <a:r>
              <a:rPr lang="en-US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, CAC, 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พ.ร.บ.อำนวยความสะดวกฯ ฯลฯ  ว่ามีประโยชน์และประหยัดงบประมาณ</a:t>
            </a:r>
            <a:r>
              <a:rPr lang="th-TH" sz="1400" dirty="0" err="1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ได้มาก</a:t>
            </a:r>
            <a:r>
              <a:rPr lang="th-TH" sz="1400" dirty="0">
                <a:solidFill>
                  <a:srgbClr val="0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น้อยเพียงใด เผยแพร่ในช่องทางต่างๆ ให้ต่างชาติรับรู้ด้วย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มุมมน 15" descr="3.3 สร้างภูมิคุ้มกัน">
            <a:extLst>
              <a:ext uri="{FF2B5EF4-FFF2-40B4-BE49-F238E27FC236}">
                <a16:creationId xmlns:a16="http://schemas.microsoft.com/office/drawing/2014/main" id="{7F3135D2-1EBC-CF4A-9575-B7EF42FCA544}"/>
              </a:ext>
            </a:extLst>
          </p:cNvPr>
          <p:cNvSpPr/>
          <p:nvPr/>
        </p:nvSpPr>
        <p:spPr>
          <a:xfrm>
            <a:off x="337594" y="5476388"/>
            <a:ext cx="2521096" cy="644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.3 สร้างภูมิคุ้มกัน</a:t>
            </a:r>
          </a:p>
        </p:txBody>
      </p:sp>
      <p:sp>
        <p:nvSpPr>
          <p:cNvPr id="8" name="สี่เหลี่ยมผืนผ้ามุมมน 16">
            <a:extLst>
              <a:ext uri="{FF2B5EF4-FFF2-40B4-BE49-F238E27FC236}">
                <a16:creationId xmlns:a16="http://schemas.microsoft.com/office/drawing/2014/main" id="{87FA51B1-06DF-5447-9602-3330860FD5BD}"/>
              </a:ext>
            </a:extLst>
          </p:cNvPr>
          <p:cNvSpPr/>
          <p:nvPr/>
        </p:nvSpPr>
        <p:spPr>
          <a:xfrm>
            <a:off x="3183886" y="5376269"/>
            <a:ext cx="5655312" cy="844911"/>
          </a:xfrm>
          <a:prstGeom prst="roundRect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</a:pPr>
            <a:r>
              <a:rPr lang="th-TH" sz="140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พัฒนาหลักสูตรส่งเสริมธรรมาภิบาลต่อต้านการทุจริตสำหรับข้าราชการบรรจุใหม่/เจ้าหน้าที่รัฐ/ท้องถิ่น </a:t>
            </a:r>
            <a:endParaRPr lang="en-US" sz="140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</a:pPr>
            <a:r>
              <a:rPr lang="th-TH" sz="140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รวมทั้งสร้างภูมิคุ้มกันให้กับนิสิต</a:t>
            </a:r>
            <a:r>
              <a:rPr lang="en-US" sz="140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นักศึกษา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9" name="ลูกศรขวา 14">
            <a:extLst>
              <a:ext uri="{FF2B5EF4-FFF2-40B4-BE49-F238E27FC236}">
                <a16:creationId xmlns:a16="http://schemas.microsoft.com/office/drawing/2014/main" id="{3217C257-2E62-E94A-A944-9A4159EB02BC}"/>
              </a:ext>
            </a:extLst>
          </p:cNvPr>
          <p:cNvSpPr/>
          <p:nvPr/>
        </p:nvSpPr>
        <p:spPr>
          <a:xfrm>
            <a:off x="2904806" y="4650244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ลูกศรขวา 14">
            <a:extLst>
              <a:ext uri="{FF2B5EF4-FFF2-40B4-BE49-F238E27FC236}">
                <a16:creationId xmlns:a16="http://schemas.microsoft.com/office/drawing/2014/main" id="{F3505FA8-1C0C-C84A-923B-146913D0D35E}"/>
              </a:ext>
            </a:extLst>
          </p:cNvPr>
          <p:cNvSpPr/>
          <p:nvPr/>
        </p:nvSpPr>
        <p:spPr>
          <a:xfrm>
            <a:off x="2877053" y="5678221"/>
            <a:ext cx="279083" cy="28670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21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09544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B240D-4021-4150-AC36-82580E492D46}" type="slidenum">
              <a:rPr lang="en-US" altLang="th-TH" smtClean="0"/>
              <a:pPr/>
              <a:t>34</a:t>
            </a:fld>
            <a:endParaRPr lang="en-US" altLang="th-TH"/>
          </a:p>
        </p:txBody>
      </p:sp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500463" y="2852936"/>
            <a:ext cx="8340411" cy="1080120"/>
          </a:xfrm>
        </p:spPr>
        <p:txBody>
          <a:bodyPr/>
          <a:lstStyle/>
          <a:p>
            <a:pPr algn="ctr"/>
            <a:r>
              <a:rPr lang="en-US" sz="8000" spc="100" dirty="0">
                <a:solidFill>
                  <a:srgbClr val="C00000"/>
                </a:solidFill>
                <a:latin typeface="Algerian" panose="04020705040A02060702" pitchFamily="82" charset="0"/>
              </a:rPr>
              <a:t>BACKUP</a:t>
            </a:r>
            <a:endParaRPr lang="th-TH" sz="8000" spc="1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06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309"/>
          <a:stretch/>
        </p:blipFill>
        <p:spPr>
          <a:xfrm>
            <a:off x="167871" y="268941"/>
            <a:ext cx="8935788" cy="6452534"/>
          </a:xfrm>
          <a:prstGeom prst="rect">
            <a:avLst/>
          </a:prstGeom>
        </p:spPr>
      </p:pic>
      <p:pic>
        <p:nvPicPr>
          <p:cNvPr id="3074" name="Picture 2" descr="D:\Template\icon\Icon 4\shutterstock_538161229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7274" y="4170662"/>
            <a:ext cx="660750" cy="2094351"/>
          </a:xfrm>
          <a:prstGeom prst="rect">
            <a:avLst/>
          </a:prstGeom>
          <a:noFill/>
        </p:spPr>
      </p:pic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8686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62647" y="251944"/>
            <a:ext cx="8638162" cy="83317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63112" tIns="31556" rIns="63112" bIns="31556">
            <a:spAutoFit/>
          </a:bodyPr>
          <a:lstStyle/>
          <a:p>
            <a:pPr algn="ctr"/>
            <a:r>
              <a:rPr lang="th-TH" altLang="th-TH" sz="2500" b="1" dirty="0">
                <a:solidFill>
                  <a:srgbClr val="FDFDFD"/>
                </a:solidFill>
                <a:latin typeface="TH SarabunPSK" pitchFamily="34" charset="-34"/>
                <a:cs typeface="TH SarabunPSK" pitchFamily="34" charset="-34"/>
              </a:rPr>
              <a:t>แผนแม่บทภายใต้ยุทธศาสตร์ชาติ</a:t>
            </a:r>
          </a:p>
          <a:p>
            <a:pPr algn="ctr"/>
            <a:r>
              <a:rPr lang="th-TH" altLang="th-TH" sz="2500" b="1" dirty="0">
                <a:solidFill>
                  <a:srgbClr val="FDFDFD"/>
                </a:solidFill>
                <a:latin typeface="TH SarabunPSK" pitchFamily="34" charset="-34"/>
                <a:cs typeface="TH SarabunPSK" pitchFamily="34" charset="-34"/>
              </a:rPr>
              <a:t>ประเด็นการต่อต้านการทุจริตและประพฤติมิชอบ</a:t>
            </a:r>
          </a:p>
        </p:txBody>
      </p:sp>
      <p:sp>
        <p:nvSpPr>
          <p:cNvPr id="4" name="Pentagon 3"/>
          <p:cNvSpPr/>
          <p:nvPr/>
        </p:nvSpPr>
        <p:spPr>
          <a:xfrm>
            <a:off x="98619" y="1487345"/>
            <a:ext cx="1632661" cy="112315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12" tIns="31556" rIns="63112" bIns="31556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h-TH" sz="1900" b="1" dirty="0">
                <a:solidFill>
                  <a:srgbClr val="00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ยุทธศาสตร์ชาติ 20 ปี</a:t>
            </a:r>
          </a:p>
        </p:txBody>
      </p:sp>
      <p:sp>
        <p:nvSpPr>
          <p:cNvPr id="5" name="Pentagon 4"/>
          <p:cNvSpPr/>
          <p:nvPr/>
        </p:nvSpPr>
        <p:spPr>
          <a:xfrm>
            <a:off x="1860578" y="1487345"/>
            <a:ext cx="2349279" cy="112315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12" tIns="31556" rIns="63112" bIns="31556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h-TH" alt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แผนแม่บทภายใต้ยุทธศาสตร์ชาติ</a:t>
            </a:r>
          </a:p>
          <a:p>
            <a:pPr algn="ctr">
              <a:defRPr/>
            </a:pPr>
            <a:r>
              <a:rPr lang="th-TH" alt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ประเด็นการต่อต้านการทุจริตและประพฤติมิชอบ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244504" y="1816074"/>
            <a:ext cx="31776" cy="49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112" tIns="31556" rIns="63112" bIns="31556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336964" y="2005934"/>
            <a:ext cx="4499133" cy="20496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12" tIns="31556" rIns="63112" bIns="31556" anchor="ctr"/>
          <a:lstStyle>
            <a:lvl1pPr marL="514350" indent="-5143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174621" indent="-174621" algn="ctr">
              <a:buFontTx/>
              <a:buAutoNum type="arabicPeriod"/>
              <a:defRPr/>
            </a:pPr>
            <a:r>
              <a:rPr lang="th-TH" altLang="th-TH" sz="1800" b="1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แผนย่อย การป้องกันการทุจริตและประพฤติมิชอบ</a:t>
            </a:r>
          </a:p>
          <a:p>
            <a:pPr marL="831842" lvl="2" indent="-87311">
              <a:buFontTx/>
              <a:buChar char="-"/>
              <a:defRPr/>
            </a:pPr>
            <a:r>
              <a:rPr lang="en-US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คน</a:t>
            </a:r>
            <a:r>
              <a:rPr lang="en-US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“</a:t>
            </a: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en-US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 </a:t>
            </a: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แผนงาน/โครงการสำคัญ</a:t>
            </a:r>
            <a:r>
              <a:rPr lang="en-US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endParaRPr lang="th-TH" altLang="th-TH" sz="1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spcBef>
                <a:spcPts val="600"/>
              </a:spcBef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แผนงานปลูกฝังความคิด สร้างจิตสำนึกในความซื่อสัตย์สุจริต แยกแยะผลประโยชน์ส่วนตนและผลประโยชน์ส่วนรวม สนับสนุนการมีส่วนร่วมของประชาชนเข้ามามีส่วนร่วมในการตรวจสอบการดำเนินงานของภาครัฐ</a:t>
            </a:r>
          </a:p>
          <a:p>
            <a:pPr marL="0" indent="0" algn="thaiDist">
              <a:spcBef>
                <a:spcPts val="600"/>
              </a:spcBef>
              <a:defRPr/>
            </a:pPr>
            <a:r>
              <a:rPr lang="th-TH" altLang="th-TH" sz="1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แผนงานการสร้างนวัตกรรมและมาตรการภายในต่อต้านการ</a:t>
            </a:r>
            <a:r>
              <a:rPr lang="th-TH" alt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ทุจริต และการประเมินความเสี่ยงด้านการทุจริต</a:t>
            </a:r>
          </a:p>
          <a:p>
            <a:pPr marL="0" indent="0" algn="thaiDist">
              <a:spcBef>
                <a:spcPts val="600"/>
              </a:spcBef>
              <a:defRPr/>
            </a:pPr>
            <a:r>
              <a:rPr lang="th-TH" alt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3.ปรับระบบงาน โครงสร้างองค์กรเอื้อต่อการลดการใช้ดุลยพินิจ</a:t>
            </a:r>
          </a:p>
        </p:txBody>
      </p:sp>
      <p:sp>
        <p:nvSpPr>
          <p:cNvPr id="9" name="Rectangle 8"/>
          <p:cNvSpPr/>
          <p:nvPr/>
        </p:nvSpPr>
        <p:spPr>
          <a:xfrm>
            <a:off x="4339154" y="1463237"/>
            <a:ext cx="4516665" cy="2673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12" tIns="31556" rIns="63112" bIns="31556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h-TH" alt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แนวทางการพัฒนา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341082" y="1759789"/>
            <a:ext cx="301330" cy="27503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12" tIns="31556" rIns="63112" bIns="31556" anchor="ctr"/>
          <a:lstStyle/>
          <a:p>
            <a:pPr algn="ctr">
              <a:defRPr/>
            </a:pPr>
            <a:endParaRPr lang="th-TH">
              <a:sym typeface="Arial" panose="020B0604020202020204" pitchFamily="34" charset="0"/>
            </a:endParaRPr>
          </a:p>
        </p:txBody>
      </p:sp>
      <p:sp>
        <p:nvSpPr>
          <p:cNvPr id="11" name="Cross 10"/>
          <p:cNvSpPr/>
          <p:nvPr/>
        </p:nvSpPr>
        <p:spPr>
          <a:xfrm>
            <a:off x="6436413" y="4125996"/>
            <a:ext cx="300234" cy="284898"/>
          </a:xfrm>
          <a:prstGeom prst="plus">
            <a:avLst>
              <a:gd name="adj" fmla="val 3555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12" tIns="31556" rIns="63112" bIns="31556" anchor="ctr"/>
          <a:lstStyle/>
          <a:p>
            <a:pPr algn="ctr">
              <a:defRPr/>
            </a:pPr>
            <a:endParaRPr lang="th-TH"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2907" y="3463002"/>
            <a:ext cx="2754705" cy="991663"/>
          </a:xfrm>
          <a:prstGeom prst="rect">
            <a:avLst/>
          </a:prstGeom>
          <a:solidFill>
            <a:srgbClr val="FFE1FF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12" tIns="31556" rIns="63112" bIns="31556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h-TH" alt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ค่าคะแนนดัชนีการรับรู้การทุจริตของประเทศไทย (</a:t>
            </a:r>
            <a:r>
              <a:rPr lang="en-US" alt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CPI</a:t>
            </a:r>
            <a:r>
              <a:rPr lang="th-TH" alt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ในปี พ.ศ. 2580 จะต้องอยู่ใน</a:t>
            </a:r>
            <a:br>
              <a:rPr lang="th-TH" alt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th-TH" sz="17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อันดับ</a:t>
            </a:r>
            <a:r>
              <a:rPr lang="th-TH" altLang="th-TH" sz="1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sz="25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ใน 20 ของโลก</a:t>
            </a:r>
          </a:p>
        </p:txBody>
      </p:sp>
      <p:pic>
        <p:nvPicPr>
          <p:cNvPr id="20492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43" y="4092461"/>
            <a:ext cx="608139" cy="60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706758" y="1306488"/>
            <a:ext cx="771843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Freeform 62"/>
          <p:cNvSpPr>
            <a:spLocks noEditPoints="1"/>
          </p:cNvSpPr>
          <p:nvPr/>
        </p:nvSpPr>
        <p:spPr bwMode="gray">
          <a:xfrm rot="3987536" flipH="1">
            <a:off x="3232792" y="4107469"/>
            <a:ext cx="1308236" cy="1755349"/>
          </a:xfrm>
          <a:custGeom>
            <a:avLst/>
            <a:gdLst/>
            <a:ahLst/>
            <a:cxnLst>
              <a:cxn ang="0">
                <a:pos x="1092" y="50"/>
              </a:cxn>
              <a:cxn ang="0">
                <a:pos x="822" y="168"/>
              </a:cxn>
              <a:cxn ang="0">
                <a:pos x="594" y="300"/>
              </a:cxn>
              <a:cxn ang="0">
                <a:pos x="406" y="446"/>
              </a:cxn>
              <a:cxn ang="0">
                <a:pos x="254" y="604"/>
              </a:cxn>
              <a:cxn ang="0">
                <a:pos x="140" y="772"/>
              </a:cxn>
              <a:cxn ang="0">
                <a:pos x="60" y="944"/>
              </a:cxn>
              <a:cxn ang="0">
                <a:pos x="14" y="1122"/>
              </a:cxn>
              <a:cxn ang="0">
                <a:pos x="0" y="1300"/>
              </a:cxn>
              <a:cxn ang="0">
                <a:pos x="18" y="1476"/>
              </a:cxn>
              <a:cxn ang="0">
                <a:pos x="64" y="1650"/>
              </a:cxn>
              <a:cxn ang="0">
                <a:pos x="138" y="1818"/>
              </a:cxn>
              <a:cxn ang="0">
                <a:pos x="238" y="1978"/>
              </a:cxn>
              <a:cxn ang="0">
                <a:pos x="364" y="2126"/>
              </a:cxn>
              <a:cxn ang="0">
                <a:pos x="512" y="2262"/>
              </a:cxn>
              <a:cxn ang="0">
                <a:pos x="684" y="2382"/>
              </a:cxn>
              <a:cxn ang="0">
                <a:pos x="874" y="2484"/>
              </a:cxn>
              <a:cxn ang="0">
                <a:pos x="1086" y="2564"/>
              </a:cxn>
              <a:cxn ang="0">
                <a:pos x="1314" y="2622"/>
              </a:cxn>
              <a:cxn ang="0">
                <a:pos x="1558" y="2654"/>
              </a:cxn>
              <a:cxn ang="0">
                <a:pos x="1818" y="2658"/>
              </a:cxn>
              <a:cxn ang="0">
                <a:pos x="2090" y="2632"/>
              </a:cxn>
              <a:cxn ang="0">
                <a:pos x="2374" y="2574"/>
              </a:cxn>
              <a:cxn ang="0">
                <a:pos x="2544" y="2912"/>
              </a:cxn>
              <a:cxn ang="0">
                <a:pos x="1868" y="1552"/>
              </a:cxn>
              <a:cxn ang="0">
                <a:pos x="1956" y="1914"/>
              </a:cxn>
              <a:cxn ang="0">
                <a:pos x="1788" y="1936"/>
              </a:cxn>
              <a:cxn ang="0">
                <a:pos x="1616" y="1934"/>
              </a:cxn>
              <a:cxn ang="0">
                <a:pos x="1442" y="1912"/>
              </a:cxn>
              <a:cxn ang="0">
                <a:pos x="1272" y="1872"/>
              </a:cxn>
              <a:cxn ang="0">
                <a:pos x="1108" y="1812"/>
              </a:cxn>
              <a:cxn ang="0">
                <a:pos x="952" y="1736"/>
              </a:cxn>
              <a:cxn ang="0">
                <a:pos x="810" y="1646"/>
              </a:cxn>
              <a:cxn ang="0">
                <a:pos x="684" y="1542"/>
              </a:cxn>
              <a:cxn ang="0">
                <a:pos x="578" y="1428"/>
              </a:cxn>
              <a:cxn ang="0">
                <a:pos x="494" y="1304"/>
              </a:cxn>
              <a:cxn ang="0">
                <a:pos x="438" y="1170"/>
              </a:cxn>
              <a:cxn ang="0">
                <a:pos x="410" y="1032"/>
              </a:cxn>
              <a:cxn ang="0">
                <a:pos x="416" y="888"/>
              </a:cxn>
              <a:cxn ang="0">
                <a:pos x="460" y="742"/>
              </a:cxn>
              <a:cxn ang="0">
                <a:pos x="544" y="592"/>
              </a:cxn>
              <a:cxn ang="0">
                <a:pos x="670" y="444"/>
              </a:cxn>
              <a:cxn ang="0">
                <a:pos x="844" y="298"/>
              </a:cxn>
              <a:cxn ang="0">
                <a:pos x="1070" y="154"/>
              </a:cxn>
              <a:cxn ang="0">
                <a:pos x="1348" y="16"/>
              </a:cxn>
              <a:cxn ang="0">
                <a:pos x="1244" y="0"/>
              </a:cxn>
              <a:cxn ang="0">
                <a:pos x="2820" y="1934"/>
              </a:cxn>
              <a:cxn ang="0">
                <a:pos x="2820" y="1934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CC9900"/>
              </a:gs>
              <a:gs pos="50000">
                <a:srgbClr val="EAD88A"/>
              </a:gs>
              <a:gs pos="100000">
                <a:srgbClr val="CC9900"/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>
            <a:flatTx/>
          </a:bodyPr>
          <a:lstStyle/>
          <a:p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4336964" y="4436795"/>
            <a:ext cx="4539675" cy="10459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112" tIns="31556" rIns="63112" bIns="31556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th-TH" altLang="th-TH" sz="1800" b="1" dirty="0">
                <a:solidFill>
                  <a:srgbClr val="660066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แผนย่อย การปราบปรามการทุจริต</a:t>
            </a:r>
          </a:p>
          <a:p>
            <a:pPr marL="87311" indent="-87311">
              <a:buFontTx/>
              <a:buChar char="-"/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ดำเนินคดี รวดเร็ว เฉียบขาด เป็นธรรม</a:t>
            </a:r>
          </a:p>
          <a:p>
            <a:pPr marL="87311" indent="-87311" algn="thaiDist">
              <a:buFontTx/>
              <a:buChar char="-"/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การพัฒนาปรับปรุงมาตรการทางกฎหมาย</a:t>
            </a:r>
          </a:p>
          <a:p>
            <a:pPr marL="87311" indent="-87311" algn="thaiDist">
              <a:buFontTx/>
              <a:buChar char="-"/>
              <a:defRPr/>
            </a:pPr>
            <a:r>
              <a:rPr lang="th-TH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แผนงาน/โครงการสำคัญ</a:t>
            </a:r>
            <a:r>
              <a:rPr lang="en-US" altLang="th-TH" sz="1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altLang="th-TH" sz="14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แผนงานสร้างนวัตกรรมการปราบปรามการทุจริตเชิงรุก</a:t>
            </a:r>
          </a:p>
        </p:txBody>
      </p:sp>
    </p:spTree>
    <p:extLst>
      <p:ext uri="{BB962C8B-B14F-4D97-AF65-F5344CB8AC3E}">
        <p14:creationId xmlns:p14="http://schemas.microsoft.com/office/powerpoint/2010/main" val="2792306292"/>
      </p:ext>
    </p:extLst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202075" y="603907"/>
            <a:ext cx="8706254" cy="617726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63112" tIns="31556" rIns="63112" bIns="31556">
            <a:spAutoFit/>
          </a:bodyPr>
          <a:lstStyle/>
          <a:p>
            <a:pPr algn="ctr"/>
            <a:r>
              <a:rPr lang="th-TH" altLang="th-TH" sz="3600" b="1" dirty="0">
                <a:solidFill>
                  <a:srgbClr val="FDFDFD"/>
                </a:solidFill>
                <a:latin typeface="TH SarabunPSK" pitchFamily="34" charset="-34"/>
                <a:cs typeface="TH SarabunPSK" pitchFamily="34" charset="-34"/>
              </a:rPr>
              <a:t>เป้าหมายและตัวชี้วัดของแผนแม่บทภายใต้ยุทธศาสตร์ชาติ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20205" y="1538633"/>
            <a:ext cx="7718434" cy="0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894845"/>
              </p:ext>
            </p:extLst>
          </p:nvPr>
        </p:nvGraphicFramePr>
        <p:xfrm>
          <a:off x="215522" y="2219937"/>
          <a:ext cx="8735916" cy="1893474"/>
        </p:xfrm>
        <a:graphic>
          <a:graphicData uri="http://schemas.openxmlformats.org/drawingml/2006/table">
            <a:tbl>
              <a:tblPr firstRow="1" bandRow="1"/>
              <a:tblGrid>
                <a:gridCol w="145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9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5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9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9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59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9733"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เป้าหมาย</a:t>
                      </a:r>
                    </a:p>
                  </a:txBody>
                  <a:tcPr marL="63115" marR="63115" marT="31558" marB="315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2561- 2565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2566-2570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2571-2575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2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2576-2580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741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ประเทศไทยปลอดการทุจริตและประพฤติ</a:t>
                      </a:r>
                      <a:b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มิชอบ</a:t>
                      </a:r>
                    </a:p>
                  </a:txBody>
                  <a:tcPr marL="63115" marR="63115" marT="31558" marB="3155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ดัชนีการรับรู้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การทุจริต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</a:t>
                      </a:r>
                      <a:r>
                        <a:rPr lang="en-US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CPI) </a:t>
                      </a:r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ของประเทศไทย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อยู่ในอันดับ 1 ใน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54 และ/หรือได้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คะแนนไม่ต่ำกว่า</a:t>
                      </a:r>
                    </a:p>
                    <a:p>
                      <a:pPr algn="ctr"/>
                      <a:r>
                        <a:rPr lang="th-TH" sz="2800" b="1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50 คะแนน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อยู่ในอันดับ 1 ใน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 และ/หรือได้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คะแนนไม่ต่ำกว่า</a:t>
                      </a:r>
                    </a:p>
                    <a:p>
                      <a:pPr algn="ctr"/>
                      <a:r>
                        <a:rPr lang="th-TH" sz="2800" b="1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57 คะแนน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อยู่ในอันดับ 1 ใน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 และ/หรือได้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คะแนนไม่ต่ำกว่า</a:t>
                      </a:r>
                    </a:p>
                    <a:p>
                      <a:pPr algn="ctr"/>
                      <a:r>
                        <a:rPr lang="th-TH" sz="2800" b="1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62 คะแนน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อยู่ในอันดับ 1 ใน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 และ/หรือได้</a:t>
                      </a:r>
                    </a:p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คะแนนไม่ต่ำกว่า</a:t>
                      </a:r>
                    </a:p>
                    <a:p>
                      <a:pPr algn="ctr"/>
                      <a:r>
                        <a:rPr lang="th-TH" sz="2800" b="1" dirty="0">
                          <a:solidFill>
                            <a:srgbClr val="000066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73 คะแนน</a:t>
                      </a:r>
                    </a:p>
                  </a:txBody>
                  <a:tcPr marL="63115" marR="63115" marT="31558" marB="31558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29" y="1746946"/>
            <a:ext cx="608139" cy="60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1116882"/>
      </p:ext>
    </p:extLst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5522636"/>
            <a:ext cx="2057400" cy="365125"/>
          </a:xfrm>
        </p:spPr>
        <p:txBody>
          <a:bodyPr/>
          <a:lstStyle/>
          <a:p>
            <a:fld id="{CF1B5121-3262-4F39-BB00-B9F420BE66B2}" type="slidenum">
              <a:rPr lang="th-TH" smtClean="0"/>
              <a:pPr/>
              <a:t>38</a:t>
            </a:fld>
            <a:endParaRPr lang="th-TH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391163"/>
              </p:ext>
            </p:extLst>
          </p:nvPr>
        </p:nvGraphicFramePr>
        <p:xfrm>
          <a:off x="4662190" y="453281"/>
          <a:ext cx="4371433" cy="3652908"/>
        </p:xfrm>
        <a:graphic>
          <a:graphicData uri="http://schemas.openxmlformats.org/drawingml/2006/table">
            <a:tbl>
              <a:tblPr/>
              <a:tblGrid>
                <a:gridCol w="56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ปี พ.ศ.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อันดับ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จำนวนประเทศ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2550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3.30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84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179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2551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3.50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180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2552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3.40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84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180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2553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3.50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78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178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2554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3.40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80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183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2555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37 (คะแนนเต็ม 100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88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176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2556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35 (คะแนนเต็ม 100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102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177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2557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38 (คะแนนเต็ม 100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175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2558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38 (คะแนนเต็ม 100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76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168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2559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35 (คะแนนเต็ม 100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101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176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2560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37 (คะแนนเต็ม 100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96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180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2561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36 (คะแนนเต็ม 100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99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180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2562</a:t>
                      </a: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รอประกาศผล</a:t>
                      </a:r>
                      <a:r>
                        <a:rPr lang="th-TH" sz="1600" b="1" baseline="0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มกราคม </a:t>
                      </a:r>
                      <a:r>
                        <a:rPr lang="en-US" sz="1600" b="1" baseline="0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2563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1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1436" marR="6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1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61436" marR="614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48" y="4359133"/>
            <a:ext cx="3249245" cy="1730334"/>
          </a:xfrm>
          <a:prstGeom prst="rect">
            <a:avLst/>
          </a:prstGeom>
        </p:spPr>
      </p:pic>
      <p:sp>
        <p:nvSpPr>
          <p:cNvPr id="5" name="Right Arrow Callout 4"/>
          <p:cNvSpPr/>
          <p:nvPr/>
        </p:nvSpPr>
        <p:spPr>
          <a:xfrm>
            <a:off x="308721" y="453281"/>
            <a:ext cx="3305175" cy="1047750"/>
          </a:xfrm>
          <a:prstGeom prst="rightArrowCallout">
            <a:avLst>
              <a:gd name="adj1" fmla="val 30099"/>
              <a:gd name="adj2" fmla="val 25000"/>
              <a:gd name="adj3" fmla="val 25000"/>
              <a:gd name="adj4" fmla="val 85468"/>
            </a:avLst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ดัชนีวัดภาพลักษณ์คอร์รัปชัน </a:t>
            </a:r>
          </a:p>
          <a:p>
            <a:pPr lvl="0"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ของประเทศไทย  </a:t>
            </a:r>
          </a:p>
          <a:p>
            <a:pPr lvl="0"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ตั้งแต่ ปี 2538 – 2561</a:t>
            </a:r>
            <a:endParaRPr lang="en-US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119476"/>
              </p:ext>
            </p:extLst>
          </p:nvPr>
        </p:nvGraphicFramePr>
        <p:xfrm>
          <a:off x="160803" y="2030965"/>
          <a:ext cx="4371433" cy="3391986"/>
        </p:xfrm>
        <a:graphic>
          <a:graphicData uri="http://schemas.openxmlformats.org/drawingml/2006/table">
            <a:tbl>
              <a:tblPr/>
              <a:tblGrid>
                <a:gridCol w="568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8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4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ปี พ.ศ.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อันดับ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จำนวนประเทศ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2538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2.79 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(คะแนนเต็ม 30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34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41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2539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3.33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37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54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2540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3.06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39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52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2541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3.00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61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85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2542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3.20 (คะแนนเต็ม 10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68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98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2543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3.20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60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90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2544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3.20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61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91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2545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3.20 (คะแนนเต็ม 10 คะแนน)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64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102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2546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3.30 (คะแนนเต็ม 10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70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133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2547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3.60 (คะแนนเต็ม 10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64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146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2548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3.80 (คะแนนเต็ม 10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59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159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9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2549</a:t>
                      </a:r>
                      <a:endParaRPr lang="en-US" sz="16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3.60 (คะแนนเต็ม 10 คะแนน)</a:t>
                      </a:r>
                      <a:endParaRPr lang="en-US" sz="16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63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163</a:t>
                      </a:r>
                    </a:p>
                  </a:txBody>
                  <a:tcPr marL="46077" marR="46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087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1065" y="88085"/>
            <a:ext cx="8700247" cy="695783"/>
          </a:xfrm>
        </p:spPr>
        <p:txBody>
          <a:bodyPr/>
          <a:lstStyle/>
          <a:p>
            <a:r>
              <a:rPr lang="th-TH" sz="3200" dirty="0"/>
              <a:t>ผลคะแนนจากแต่ละแหล่งดัชนีการรับรู้การทุจริต (</a:t>
            </a:r>
            <a:r>
              <a:rPr lang="en-US" sz="3200" dirty="0"/>
              <a:t>CPI</a:t>
            </a:r>
            <a:r>
              <a:rPr lang="th-TH" sz="3200" dirty="0"/>
              <a:t>) ประจำปี 2561 (ต่อ)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1"/>
          </p:nvPr>
        </p:nvSpPr>
        <p:spPr>
          <a:xfrm>
            <a:off x="3082738" y="6504267"/>
            <a:ext cx="3086100" cy="365125"/>
          </a:xfrm>
        </p:spPr>
        <p:txBody>
          <a:bodyPr/>
          <a:lstStyle/>
          <a:p>
            <a:fld id="{B71B240D-4021-4150-AC36-82580E492D46}" type="slidenum">
              <a:rPr lang="en-US" altLang="th-TH" smtClean="0"/>
              <a:pPr/>
              <a:t>39</a:t>
            </a:fld>
            <a:endParaRPr lang="en-US" alt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1065" y="589493"/>
            <a:ext cx="85954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คะแนนในแต่ละแหล่งการประเมินที่ผ่านมาของประเทศไทย </a:t>
            </a:r>
            <a:r>
              <a:rPr lang="th-TH" b="1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ย้อนหลัง 4 ปี </a:t>
            </a:r>
            <a:endParaRPr lang="th-TH" b="1" dirty="0">
              <a:solidFill>
                <a:srgbClr val="000000"/>
              </a:solidFill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331858"/>
              </p:ext>
            </p:extLst>
          </p:nvPr>
        </p:nvGraphicFramePr>
        <p:xfrm>
          <a:off x="233300" y="1560693"/>
          <a:ext cx="8676964" cy="5012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7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7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27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แหล่งข้อมูล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42696" marR="4269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คะแนน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IT๙" panose="020B0500040200020003" pitchFamily="34" charset="-34"/>
                        <a:ea typeface="Times New Roman" panose="02020603050405020304" pitchFamily="18" charset="0"/>
                        <a:cs typeface="TH SarabunIT๙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1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2014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2015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2016</a:t>
                      </a:r>
                      <a:endParaRPr lang="en-US" sz="160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2017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2018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2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WJP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การใช้อำนาจรัฐเพื่อผลประโยชน์ส่วนตนของข้าราชการเจ้าหน้าที่ฝ่ายตุลาการและฝ่ายนิติบัญญัติ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ผู้เชี่ยวชาญ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WEF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การจ่ายเงินสินบนเกี่ยวกับการนำเข้า-ส่งออก ระบบสาธารณูปโภคต่างๆ การนำเงินของภาครัฐไปให้กับบริษัท บุคคลหรือกลุ่มบุคคลใด ๆ  เพื่อการ</a:t>
                      </a:r>
                      <a:r>
                        <a:rPr lang="th-TH" sz="1600" b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คอร์รัป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ชัน และระดับคุณธรรมหรือจริยธรรมหรือธรรม</a:t>
                      </a:r>
                      <a:r>
                        <a:rPr lang="th-TH" sz="1600" b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บาลอยู่ระดับใด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39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นักธุรกิจในประเทศ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EIU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การตรวจสอบการใช้งบประมาณ การใช้อำนาจแต่งตั้งเจ้าหน้าที่รัฐ และความเป็นอิสระขององค์กรตรวจสอบ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spc="-3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spc="-3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spc="-3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นักวิเคราะห์ความเสี่ยงทั่วโลก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GI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ความเสี่ยงด้านการบริหารธุรกิจ การติดสินบนเจ้าหน้าที่ และการออกนโยบายที่เอื้อประโยชน์ต่อธุรกิจบางธุรกิจ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spc="-5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spc="-5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spc="-5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ผู้เชี่ยวชาญและนักวิเคราะห์ความเสี่ยง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PRS</a:t>
                      </a:r>
                      <a:r>
                        <a:rPr lang="en-US" sz="1600" b="0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การให้สินบนแก่เจ้าหน้าที่ของรัฐในกระบวนต่างๆ โดยเฉพาะการนำเข้า-ส่งออก การขออนุมัติอนุญาต การจดทะเบียนจัดตั้งบริษัท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31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นักวิเคราะห์ของ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PRS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BF</a:t>
                      </a:r>
                      <a:r>
                        <a:rPr lang="th-TH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</a:t>
                      </a:r>
                      <a:r>
                        <a:rPr lang="en-US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TI</a:t>
                      </a:r>
                      <a:r>
                        <a:rPr lang="th-TH" sz="1600" b="1" dirty="0">
                          <a:solidFill>
                            <a:srgbClr val="C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การใช้ตำแหน่งหน้าที่เพื่อประโยชน์มิชอบและประสิทธิภาพของรัฐบาลในการควบคุมปัญหาการทุจริต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40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ผู้เชี่ยวชาญ 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คน/ประเทศ</a:t>
                      </a:r>
                      <a:endParaRPr lang="en-US" sz="1600" b="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สี่เหลี่ยมผืนผ้า 7"/>
          <p:cNvSpPr/>
          <p:nvPr/>
        </p:nvSpPr>
        <p:spPr>
          <a:xfrm>
            <a:off x="4611188" y="1105184"/>
            <a:ext cx="316835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มีผลคะแนน </a:t>
            </a:r>
            <a:r>
              <a:rPr lang="th-TH" sz="2000" b="1" dirty="0">
                <a:solidFill>
                  <a:srgbClr val="0066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คงที่</a:t>
            </a:r>
            <a:r>
              <a:rPr lang="th-TH" sz="1600" b="1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 จำนวน 6 แหล่ง</a:t>
            </a:r>
            <a:endParaRPr lang="th-TH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26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53801"/>
              </p:ext>
            </p:extLst>
          </p:nvPr>
        </p:nvGraphicFramePr>
        <p:xfrm>
          <a:off x="83129" y="61712"/>
          <a:ext cx="8989620" cy="1121664"/>
        </p:xfrm>
        <a:graphic>
          <a:graphicData uri="http://schemas.openxmlformats.org/drawingml/2006/table">
            <a:tbl>
              <a:tblPr/>
              <a:tblGrid>
                <a:gridCol w="127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8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29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02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14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WEF</a:t>
                      </a:r>
                      <a:endParaRPr lang="en-US" sz="160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IMD World Competitiveness Yearbook</a:t>
                      </a:r>
                      <a:endParaRPr lang="en-US" sz="160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PRS International Country Risk Guide</a:t>
                      </a:r>
                      <a:endParaRPr lang="en-US" sz="160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IHS Global Insight</a:t>
                      </a:r>
                      <a:endParaRPr lang="en-US" sz="160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Bertelsmann Foundation TI</a:t>
                      </a:r>
                      <a:endParaRPr lang="en-US" sz="160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World Justice Project ROL</a:t>
                      </a:r>
                      <a:endParaRPr lang="en-US" sz="160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Economist Intelligence Unit</a:t>
                      </a:r>
                      <a:endParaRPr lang="en-US" sz="160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PERC</a:t>
                      </a:r>
                      <a:endParaRPr lang="en-US" sz="160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05196"/>
              </p:ext>
            </p:extLst>
          </p:nvPr>
        </p:nvGraphicFramePr>
        <p:xfrm>
          <a:off x="83129" y="1183375"/>
          <a:ext cx="8989619" cy="4706785"/>
        </p:xfrm>
        <a:graphic>
          <a:graphicData uri="http://schemas.openxmlformats.org/drawingml/2006/table">
            <a:tbl>
              <a:tblPr/>
              <a:tblGrid>
                <a:gridCol w="1279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6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2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26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91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202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142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u="sng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ขอบเขตการศึกษา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สินบน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นำเข้า-ส่งออก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4F81BD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การตัดสินคดีของศาล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มาตรการด้านภาษี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การให้ประทานบัตร การจดทะเบียนจัดตั้งบริษัท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ระดับธรร</a:t>
                      </a:r>
                      <a:r>
                        <a:rPr lang="th-TH" sz="1400" b="1" dirty="0" err="1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มาภิ</a:t>
                      </a: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บาล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สินบน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สินบน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นำเข้า-ส่งออก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4F81BD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ตำรวจ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การจดทะเบียนจัดตั้งบริษัท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ความเสี่ยงด้านการบริหารธุรกิจ (การอนุญาต (</a:t>
                      </a:r>
                      <a:r>
                        <a:rPr lang="en-US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Permit</a:t>
                      </a:r>
                      <a:r>
                        <a:rPr lang="th-TH" sz="1400" b="1" dirty="0">
                          <a:solidFill>
                            <a:srgbClr val="4F6228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) การออกนโยบายที่เอื้อประโยชน์ต่อธุรกิจบางธุรกิจ)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th-TH" sz="1400" b="1" dirty="0">
                          <a:solidFill>
                            <a:srgbClr val="548DD4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การใช้ตำแหน่ง</a:t>
                      </a:r>
                      <a:r>
                        <a:rPr lang="th-TH" sz="1400" b="1" spc="0" baseline="0" dirty="0">
                          <a:solidFill>
                            <a:srgbClr val="548DD4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หน้าที่เพื่อประโยชน์</a:t>
                      </a:r>
                      <a:br>
                        <a:rPr lang="th-TH" sz="1400" b="1" spc="0" baseline="0" dirty="0">
                          <a:solidFill>
                            <a:srgbClr val="548DD4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</a:br>
                      <a:r>
                        <a:rPr lang="th-TH" sz="1400" b="1" spc="0" baseline="0" dirty="0">
                          <a:solidFill>
                            <a:srgbClr val="548DD4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โดยมิชอบ</a:t>
                      </a:r>
                      <a:endParaRPr lang="en-US" sz="1400" b="1" spc="0" baseline="0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ประสิทธิภาพของรัฐบาลในการควบคุมปัญหาการทุจริต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548DD4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การใช้อำนาจรัฐเพื่อผลประโยชน์ส่วนตน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E36C0A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งบประมาณที่เพิ่มขึ้นโดยไม่มีเหตุผลประกอบ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E36C0A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การใช้งบประมาณ</a:t>
                      </a:r>
                      <a:br>
                        <a:rPr lang="th-TH" sz="1400" b="1" dirty="0">
                          <a:solidFill>
                            <a:srgbClr val="E36C0A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</a:br>
                      <a:r>
                        <a:rPr lang="th-TH" sz="1400" b="1" dirty="0">
                          <a:solidFill>
                            <a:srgbClr val="E36C0A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ผิดประเภท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E36C0A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ระบบการตรวจสอบงบประมาณ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E36C0A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การบริหารจัดการทรัพยากรภาครัฐ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548DD4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อำนาจการแต่งตั้งเจ้าหน้าที่รัฐ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</a:t>
                      </a:r>
                      <a:r>
                        <a:rPr lang="th-TH" sz="1400" b="1" dirty="0">
                          <a:solidFill>
                            <a:srgbClr val="548DD4"/>
                          </a:solidFill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ความเป็นอิสระขององค์กรตรวจสอบความโปร่งใส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ระดับการทุจริตของประเทศในภาพรวม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u="sng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หน่วยงานที่เกี่ยวข้อง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กรมศุลกากร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ศาลยุติธรรม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กรมสรรพากร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กระทรวงอุตสาหกรรม 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กระทรวงพาณิชย์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ภาพรวมประเทศ</a:t>
                      </a:r>
                      <a:endParaRPr lang="en-US" sz="14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กรมศุลกากร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สำนักงานตำรวจแห่งชาติ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นักการเมือง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กระทรวงพาณิชย์</a:t>
                      </a:r>
                      <a:endParaRPr lang="en-US" sz="14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เจ้าหน้าที่รัฐ</a:t>
                      </a:r>
                      <a:endParaRPr lang="en-US" sz="14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รัฐบาล</a:t>
                      </a:r>
                      <a:endParaRPr lang="en-US" sz="1400" b="1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177800" lvl="0" indent="-177800" algn="thaiDist"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ด้านบริหาร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177800" lvl="0" indent="-177800" algn="thaiDist"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ด้านศาลยุติธรรม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marL="177800" lvl="0" indent="-177800" algn="thaiDist">
                        <a:spcAft>
                          <a:spcPts val="0"/>
                        </a:spcAft>
                        <a:buFont typeface="TH SarabunPSK"/>
                        <a:buChar char="-"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ด้านตำรวจ ทหาร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 -   ด้านสภา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สำนักงบประมาณ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สตง.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ศาลยุติธรรม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หน่วยงานภาครัฐ 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 algn="thaiDi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รัฐวิสาหกิจ 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ea typeface="Calibri"/>
                          <a:cs typeface="TH SarabunPSK" panose="020B0500040200020003" pitchFamily="34" charset="-34"/>
                        </a:rPr>
                        <a:t>- รัฐบาล</a:t>
                      </a:r>
                      <a:endParaRPr lang="en-US" sz="1400" b="1" dirty="0">
                        <a:latin typeface="TH SarabunPSK" panose="020B0500040200020003" pitchFamily="34" charset="-34"/>
                        <a:ea typeface="Calibri"/>
                        <a:cs typeface="TH SarabunPSK" panose="020B0500040200020003" pitchFamily="34" charset="-34"/>
                      </a:endParaRPr>
                    </a:p>
                  </a:txBody>
                  <a:tcPr marL="44741" marR="447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9" name="Oval 11"/>
          <p:cNvSpPr>
            <a:spLocks noChangeArrowheads="1"/>
          </p:cNvSpPr>
          <p:nvPr/>
        </p:nvSpPr>
        <p:spPr bwMode="auto">
          <a:xfrm>
            <a:off x="818388" y="1470571"/>
            <a:ext cx="222250" cy="215725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4853133" y="1240774"/>
            <a:ext cx="257258" cy="186523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1089026" y="1470571"/>
            <a:ext cx="241011" cy="215725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6380864" y="1230874"/>
            <a:ext cx="233693" cy="198679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6100376" y="1228618"/>
            <a:ext cx="233693" cy="198679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55" name="Oval 7"/>
          <p:cNvSpPr>
            <a:spLocks noChangeArrowheads="1"/>
          </p:cNvSpPr>
          <p:nvPr/>
        </p:nvSpPr>
        <p:spPr bwMode="auto">
          <a:xfrm>
            <a:off x="5193514" y="1240774"/>
            <a:ext cx="257258" cy="186523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049" name="Oval 1"/>
          <p:cNvSpPr>
            <a:spLocks noChangeArrowheads="1"/>
          </p:cNvSpPr>
          <p:nvPr/>
        </p:nvSpPr>
        <p:spPr bwMode="auto">
          <a:xfrm>
            <a:off x="8745703" y="1230875"/>
            <a:ext cx="243919" cy="198679"/>
          </a:xfrm>
          <a:prstGeom prst="ellipse">
            <a:avLst/>
          </a:prstGeom>
          <a:gradFill rotWithShape="0">
            <a:gsLst>
              <a:gs pos="0">
                <a:srgbClr val="666666"/>
              </a:gs>
              <a:gs pos="50000">
                <a:srgbClr val="000000"/>
              </a:gs>
              <a:gs pos="100000">
                <a:srgbClr val="666666"/>
              </a:gs>
            </a:gsLst>
            <a:lin ang="5400000" scaled="1"/>
          </a:gradFill>
          <a:ln w="12700">
            <a:solidFill>
              <a:srgbClr val="000000"/>
            </a:solidFill>
            <a:round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1948068" y="1219001"/>
            <a:ext cx="222250" cy="210554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2870788" y="1240774"/>
            <a:ext cx="222250" cy="229798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3141426" y="1240774"/>
            <a:ext cx="241011" cy="229798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4229017" y="1230876"/>
            <a:ext cx="222250" cy="210554"/>
          </a:xfrm>
          <a:prstGeom prst="ellipse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7625764" y="1240774"/>
            <a:ext cx="233693" cy="198679"/>
          </a:xfrm>
          <a:prstGeom prst="ellipse">
            <a:avLst/>
          </a:prstGeom>
          <a:gradFill rotWithShape="0">
            <a:gsLst>
              <a:gs pos="0">
                <a:srgbClr val="FABF8F"/>
              </a:gs>
              <a:gs pos="50000">
                <a:srgbClr val="F79646"/>
              </a:gs>
              <a:gs pos="100000">
                <a:srgbClr val="FABF8F"/>
              </a:gs>
            </a:gsLst>
            <a:lin ang="5400000" scaled="1"/>
          </a:gradFill>
          <a:ln w="12700">
            <a:solidFill>
              <a:srgbClr val="F79646"/>
            </a:solidFill>
            <a:round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26" name="Oval 3"/>
          <p:cNvSpPr>
            <a:spLocks noChangeArrowheads="1"/>
          </p:cNvSpPr>
          <p:nvPr/>
        </p:nvSpPr>
        <p:spPr bwMode="auto">
          <a:xfrm>
            <a:off x="7345276" y="1238518"/>
            <a:ext cx="233693" cy="198679"/>
          </a:xfrm>
          <a:prstGeom prst="ellipse">
            <a:avLst/>
          </a:prstGeom>
          <a:gradFill rotWithShape="0">
            <a:gsLst>
              <a:gs pos="0">
                <a:srgbClr val="95B3D7"/>
              </a:gs>
              <a:gs pos="50000">
                <a:srgbClr val="4F81BD"/>
              </a:gs>
              <a:gs pos="100000">
                <a:srgbClr val="95B3D7"/>
              </a:gs>
            </a:gsLst>
            <a:lin ang="5400000" scaled="1"/>
          </a:gradFill>
          <a:ln w="12700">
            <a:solidFill>
              <a:srgbClr val="4F81BD"/>
            </a:solidFill>
            <a:round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1B240D-4021-4150-AC36-82580E492D46}" type="slidenum">
              <a:rPr lang="en-US" altLang="th-TH" smtClean="0"/>
              <a:pPr/>
              <a:t>40</a:t>
            </a:fld>
            <a:endParaRPr lang="en-US" alt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1065" y="677597"/>
            <a:ext cx="7632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คะแนนในแต่ละแหล่งการประเมินที่ผ่านมาของประเทศไทย </a:t>
            </a:r>
            <a:r>
              <a:rPr lang="th-TH" b="1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ย้อนหลัง 4 ปี </a:t>
            </a:r>
            <a:endParaRPr lang="th-TH" b="1" dirty="0">
              <a:solidFill>
                <a:srgbClr val="000000"/>
              </a:solidFill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24699"/>
              </p:ext>
            </p:extLst>
          </p:nvPr>
        </p:nvGraphicFramePr>
        <p:xfrm>
          <a:off x="251523" y="1772816"/>
          <a:ext cx="8640957" cy="3943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24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6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083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แหล่งข้อมูล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กลุ่มเป้าหมาย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25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2014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2015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2016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2017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2018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42696" marR="42696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VDem</a:t>
                      </a:r>
                      <a:r>
                        <a:rPr lang="th-TH" sz="1600" b="1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 -2)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การทุจริตในภาคการเมืองมีการแพร่ขยายตัวอย่างไร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นักวิชาการ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3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นักธุรกิจ นักวิเคราะห์ทั่วโลก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5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PERC </a:t>
                      </a:r>
                      <a:r>
                        <a:rPr lang="th-TH" sz="16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-4)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คุณให้คะแนนการ</a:t>
                      </a:r>
                      <a:r>
                        <a:rPr lang="th-TH" sz="1600" b="0" dirty="0" err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คอร์รัป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ชันในประเทศที่คุณอาศัย/ทำงานอยู่เท่าใด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42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5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5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spc="-5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นักธุรกิจต่างประเทศที่อาศัยอยู่ในประเทศ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IMD </a:t>
                      </a:r>
                      <a:r>
                        <a:rPr lang="th-TH" sz="1600" dirty="0">
                          <a:solidFill>
                            <a:srgbClr val="C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-2)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การให้สินบนและการทุจริต</a:t>
                      </a:r>
                      <a:r>
                        <a:rPr lang="th-TH" sz="1600" b="0" dirty="0" err="1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คอร์รัป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ชันยังคงมีอยู่หรือไม่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38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44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41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นักธุรกิจทั่วโลก 4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300 คน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3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56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56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FFFF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คะแนนรวม 36 คะแนน อยู่ในอันดับที่ 99 จาก 180 ประเทศ</a:t>
                      </a:r>
                      <a:endParaRPr lang="en-US" sz="1600" dirty="0">
                        <a:solidFill>
                          <a:srgbClr val="FFFFFF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รูปภาพ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81128"/>
            <a:ext cx="1190115" cy="1586820"/>
          </a:xfrm>
          <a:prstGeom prst="rect">
            <a:avLst/>
          </a:prstGeom>
        </p:spPr>
      </p:pic>
      <p:sp>
        <p:nvSpPr>
          <p:cNvPr id="9" name="ชื่อเรื่อง 1"/>
          <p:cNvSpPr>
            <a:spLocks noGrp="1"/>
          </p:cNvSpPr>
          <p:nvPr>
            <p:ph type="title"/>
          </p:nvPr>
        </p:nvSpPr>
        <p:spPr>
          <a:xfrm>
            <a:off x="261065" y="88085"/>
            <a:ext cx="8700247" cy="695783"/>
          </a:xfrm>
        </p:spPr>
        <p:txBody>
          <a:bodyPr/>
          <a:lstStyle/>
          <a:p>
            <a:r>
              <a:rPr lang="th-TH" sz="3200" dirty="0"/>
              <a:t>ผลคะแนนจากแต่ละแหล่งดัชนีการรับรู้การทุจริต (</a:t>
            </a:r>
            <a:r>
              <a:rPr lang="en-US" sz="3200" dirty="0"/>
              <a:t>CPI</a:t>
            </a:r>
            <a:r>
              <a:rPr lang="th-TH" sz="3200" dirty="0"/>
              <a:t>) ประจำปี 2561 (ต่อ)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915880" y="1236494"/>
            <a:ext cx="316835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1600" b="1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มีผลคะแนน </a:t>
            </a:r>
            <a:r>
              <a:rPr lang="th-TH" sz="2000" b="1" dirty="0">
                <a:solidFill>
                  <a:srgbClr val="C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ลดลง</a:t>
            </a:r>
            <a:r>
              <a:rPr lang="th-TH" sz="1600" b="1" dirty="0">
                <a:solidFill>
                  <a:srgbClr val="000000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 จำนวน 3 แหล่ง</a:t>
            </a:r>
            <a:endParaRPr lang="th-TH" sz="16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360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897E79-C74B-491C-B170-1591AB6E6BCE}"/>
              </a:ext>
            </a:extLst>
          </p:cNvPr>
          <p:cNvSpPr txBox="1">
            <a:spLocks noChangeArrowheads="1"/>
          </p:cNvSpPr>
          <p:nvPr/>
        </p:nvSpPr>
        <p:spPr>
          <a:xfrm>
            <a:off x="281223" y="214512"/>
            <a:ext cx="1295786" cy="620375"/>
          </a:xfrm>
          <a:prstGeom prst="rect">
            <a:avLst/>
          </a:prstGeom>
          <a:noFill/>
          <a:ln w="57150">
            <a:solidFill>
              <a:srgbClr val="A50021"/>
            </a:solidFill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ind"/>
              <a:buNone/>
              <a:defRPr sz="46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th-TH" altLang="th-TH" sz="2800" dirty="0">
                <a:solidFill>
                  <a:srgbClr val="A5002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บทสรุป</a:t>
            </a:r>
            <a:endParaRPr lang="en-US" altLang="th-TH" sz="2800" dirty="0">
              <a:solidFill>
                <a:srgbClr val="A5002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59C8D7-1FE0-492B-A537-CB50DE4877FE}"/>
              </a:ext>
            </a:extLst>
          </p:cNvPr>
          <p:cNvSpPr/>
          <p:nvPr/>
        </p:nvSpPr>
        <p:spPr>
          <a:xfrm>
            <a:off x="178903" y="961999"/>
            <a:ext cx="8786192" cy="14179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ลดการให้สินบน เพื่อการพิจารณาอนุมัติอนุญาตอำนวยความสะดวกทางธุรกิจ ควรให้ความสำคัญกับการบังคับใช้การดำเนินการตาม พ.ร.บ.การอำนวยความสะดวก และนำระบบเทคโนโลยีสารสนเทศ เข้ามาช่วยดำเนินการลดขั้นตอนการติดต่อกับทางราชการ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B34E7-763E-4ACD-9E41-52361B984056}"/>
              </a:ext>
            </a:extLst>
          </p:cNvPr>
          <p:cNvSpPr/>
          <p:nvPr/>
        </p:nvSpPr>
        <p:spPr>
          <a:xfrm>
            <a:off x="178903" y="2507094"/>
            <a:ext cx="8786192" cy="1656522"/>
          </a:xfrm>
          <a:prstGeom prst="rect">
            <a:avLst/>
          </a:prstGeom>
          <a:solidFill>
            <a:srgbClr val="E1F1E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อธิบายให้เห็นถึงความคุ้มค่าในการใช้เงินงบประมาณ โดยการสร้างมาตรฐาน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การใช้จ่ายเงินงบประมาณ ที่สามารถทำให้เกิดความคุ้มค่า มีผลการดำเนินการที่โปร่งใส ตรวจสอบได้ และมีความเหมาะสมกับงบประมาณที่ได้ใช้จ่ายไป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6E56AE-C048-4767-A435-67650D26A0D6}"/>
              </a:ext>
            </a:extLst>
          </p:cNvPr>
          <p:cNvSpPr/>
          <p:nvPr/>
        </p:nvSpPr>
        <p:spPr>
          <a:xfrm>
            <a:off x="178903" y="4305242"/>
            <a:ext cx="8786192" cy="834887"/>
          </a:xfrm>
          <a:prstGeom prst="rect">
            <a:avLst/>
          </a:prstGeom>
          <a:solidFill>
            <a:srgbClr val="FED2D5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การเข้าสู่ตำแหน่งการใช้อำนาจหน้าที่ ต้องมีความโปร่งใสขจัดผลประโยชน์ทับซ้อน                      ที่มีให้หมดไป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B1762C-3253-44BC-B800-463B8E60EE43}"/>
              </a:ext>
            </a:extLst>
          </p:cNvPr>
          <p:cNvSpPr/>
          <p:nvPr/>
        </p:nvSpPr>
        <p:spPr>
          <a:xfrm>
            <a:off x="178903" y="5240290"/>
            <a:ext cx="8786192" cy="15306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ประสิทธิภาพการดำเนินการป้องกันและปราบปรามการทุจริต จำเป็นต้องแสดงให้เห็นถึงความจริงจังและความกระตือรือร้น ที่จะนำตัวผู้กระทำความผิดมาลงโทษจากการกระทำการทุจริตอย่างรวดเร็วเด็ดขาด ไม่เกรงกลัวที่จะจับตัวผู้กระทำความผิดที่มีอิทธิพล 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BBBE12-5194-45D4-A301-7D1D44F16F4E}"/>
              </a:ext>
            </a:extLst>
          </p:cNvPr>
          <p:cNvSpPr/>
          <p:nvPr/>
        </p:nvSpPr>
        <p:spPr>
          <a:xfrm>
            <a:off x="1848677" y="163981"/>
            <a:ext cx="7116418" cy="6924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algn="thaiDi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ประเทศไทยควรให้ความสำคัญกับภารกิจการดำเนินการเพื่อยกระดับดัชนีการรับรู้การทุจริต ดังนี้ </a:t>
            </a:r>
          </a:p>
          <a:p>
            <a:r>
              <a:rPr lang="en-US" sz="16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			</a:t>
            </a:r>
            <a:endParaRPr lang="en-US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Oval 9"/>
          <p:cNvSpPr/>
          <p:nvPr/>
        </p:nvSpPr>
        <p:spPr>
          <a:xfrm>
            <a:off x="-3466721" y="1093011"/>
            <a:ext cx="4217988" cy="4484687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/>
          </a:p>
        </p:txBody>
      </p:sp>
      <p:pic>
        <p:nvPicPr>
          <p:cNvPr id="11" name="Picture 8" descr="san francisco tobacco-free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712198" y="909057"/>
            <a:ext cx="610811" cy="769930"/>
          </a:xfrm>
          <a:prstGeom prst="rect">
            <a:avLst/>
          </a:prstGeom>
          <a:noFill/>
        </p:spPr>
      </p:pic>
      <p:pic>
        <p:nvPicPr>
          <p:cNvPr id="12" name="Picture 10" descr="Image result for cooperation ic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941" y="2202520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 result for code of conduct icon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3718" t="9523" r="33412" b="965"/>
          <a:stretch/>
        </p:blipFill>
        <p:spPr bwMode="auto">
          <a:xfrm>
            <a:off x="-441878" y="4884192"/>
            <a:ext cx="620781" cy="9516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717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-12762" y="6453336"/>
            <a:ext cx="9156762" cy="40466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endParaRPr lang="en-GB" sz="2000" b="1" kern="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Picture 183" descr="02"/>
          <p:cNvPicPr>
            <a:picLocks noChangeAspect="1" noChangeArrowheads="1"/>
          </p:cNvPicPr>
          <p:nvPr/>
        </p:nvPicPr>
        <p:blipFill>
          <a:blip r:embed="rId2" cstate="print"/>
          <a:srcRect l="36363" b="35910"/>
          <a:stretch>
            <a:fillRect/>
          </a:stretch>
        </p:blipFill>
        <p:spPr bwMode="gray">
          <a:xfrm>
            <a:off x="6858000" y="5756275"/>
            <a:ext cx="2286000" cy="1122363"/>
          </a:xfrm>
          <a:prstGeom prst="rect">
            <a:avLst/>
          </a:prstGeom>
          <a:noFill/>
        </p:spPr>
      </p:pic>
      <p:pic>
        <p:nvPicPr>
          <p:cNvPr id="4" name="Picture 32" descr="à¸à¸¥à¸à¸²à¸£à¸à¹à¸à¸«à¸²à¸£à¸¹à¸à¸ à¸²à¸à¸ªà¸³à¸«à¸£à¸±à¸ à¹à¸¥à¹à¸à¹ à¸à¸à¸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46" y="44623"/>
            <a:ext cx="1800200" cy="180020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" name="สี่เหลี่ยมผืนผ้า 23"/>
          <p:cNvSpPr/>
          <p:nvPr/>
        </p:nvSpPr>
        <p:spPr>
          <a:xfrm>
            <a:off x="1979712" y="941819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altLang="th-TH" sz="2400" b="1" spc="30" dirty="0">
                <a:solidFill>
                  <a:srgbClr val="FFFF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สำนักงานคณะกรรมการป้องกันและปราบปรามการทุจริตในภาครัฐ </a:t>
            </a:r>
            <a:endParaRPr lang="en-US" altLang="th-TH" sz="2400" b="1" spc="30" dirty="0">
              <a:solidFill>
                <a:srgbClr val="FFFFFF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algn="ctr"/>
            <a:r>
              <a:rPr lang="th-TH" altLang="th-TH" sz="2400" b="1" spc="30" dirty="0">
                <a:solidFill>
                  <a:srgbClr val="FFFF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(สำนักงาน </a:t>
            </a:r>
            <a:r>
              <a:rPr lang="th-TH" altLang="th-TH" sz="2400" b="1" spc="30" dirty="0" err="1">
                <a:solidFill>
                  <a:srgbClr val="FFFF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ป.ป.ท.</a:t>
            </a:r>
            <a:r>
              <a:rPr lang="th-TH" altLang="th-TH" sz="2400" b="1" spc="30" dirty="0">
                <a:solidFill>
                  <a:srgbClr val="FFFFFF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endParaRPr lang="en-US" altLang="th-TH" sz="2400" b="1" spc="30" dirty="0">
              <a:solidFill>
                <a:srgbClr val="FFFFFF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2" name="WordArt 3"/>
          <p:cNvSpPr>
            <a:spLocks noChangeArrowheads="1" noChangeShapeType="1" noTextEdit="1"/>
          </p:cNvSpPr>
          <p:nvPr/>
        </p:nvSpPr>
        <p:spPr bwMode="gray">
          <a:xfrm>
            <a:off x="971600" y="3356992"/>
            <a:ext cx="6552728" cy="792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71842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th-TH" sz="54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71842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1734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0" y="-10362"/>
            <a:ext cx="9144000" cy="84164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กรอบแนวทางการดำเนินการเร่งด่วนเพื่อยกระดับผลดัชนีชี้วัดภาพลักษณ์คอร์</a:t>
            </a:r>
            <a:r>
              <a:rPr lang="th-TH" sz="24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รัป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ชัน </a:t>
            </a:r>
            <a:b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Corruption Perception Index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 ของประเทศไทย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92500" y="878782"/>
            <a:ext cx="2140059" cy="1840666"/>
          </a:xfrm>
          <a:prstGeom prst="rect">
            <a:avLst/>
          </a:prstGeom>
          <a:solidFill>
            <a:srgbClr val="92D050"/>
          </a:solidFill>
          <a:ln w="12700">
            <a:solidFill>
              <a:srgbClr val="92D050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การอำนวยความสะดวกทางธุรกิจ</a:t>
            </a:r>
            <a:endParaRPr lang="th-TH" sz="1400" b="1" dirty="0"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การรับสินบน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การขออนุมัติอนุญาต</a:t>
            </a:r>
            <a:endParaRPr lang="th-TH" sz="1200" dirty="0"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การจัดตั้งบริษัท</a:t>
            </a:r>
            <a:endParaRPr lang="th-TH" sz="1200" dirty="0"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การดำเนินมาตรการทางภาษี</a:t>
            </a:r>
            <a:endParaRPr lang="th-TH" sz="1200" dirty="0"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ความเสี่ยงด้านการบริหารธุรกิจ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การกำหนดนโยบายเพื่อเอื้อประโยชน์แก่ธุรกิจบางประเภท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- ธรรมาภิบาล</a:t>
            </a:r>
            <a:endParaRPr kumimoji="0" lang="th-T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413425" y="878783"/>
            <a:ext cx="1993900" cy="1840666"/>
          </a:xfrm>
          <a:prstGeom prst="rect">
            <a:avLst/>
          </a:prstGeom>
          <a:gradFill rotWithShape="0">
            <a:gsLst>
              <a:gs pos="0">
                <a:srgbClr val="95B3D7"/>
              </a:gs>
              <a:gs pos="50000">
                <a:srgbClr val="DBE5F1"/>
              </a:gs>
              <a:gs pos="100000">
                <a:srgbClr val="95B3D7"/>
              </a:gs>
            </a:gsLst>
            <a:lin ang="18900000" scaled="1"/>
          </a:gradFill>
          <a:ln w="12700">
            <a:solidFill>
              <a:srgbClr val="95B3D7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ความโปร่งใสของการใช้อำนาจและตำแหน่งหน้าที่</a:t>
            </a:r>
            <a:endParaRPr lang="th-TH" sz="1400" b="1" dirty="0"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</a:t>
            </a: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ขั้นตอนการสรรหาแต่งตั้ง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การควบคุมการใช้อำนาจหน้าที่อย่างถูกต้องไม่แสวงหาผลประโยชน์ส่วนตน</a:t>
            </a:r>
            <a:endParaRPr lang="th-TH" sz="1200" dirty="0"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มีความโปร่งใส</a:t>
            </a:r>
            <a:r>
              <a:rPr kumimoji="0" lang="th-TH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มีความเป็นอิสระในการปฏิบัติหน้าที่  </a:t>
            </a:r>
            <a:endParaRPr kumimoji="0" lang="th-T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595725" y="878783"/>
            <a:ext cx="2196962" cy="1840666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ความโปร่งใสของการใช้จ่ายงบประมาณและการบริหารจัดการทรัพยากรภาครัฐ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เหตุผลในการเพิ่มขึ้นของงบประมาณ </a:t>
            </a:r>
            <a:endParaRPr kumimoji="0" lang="en-US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การใช้งบประมาณอย่างถูกต้องเหมาะสม </a:t>
            </a:r>
            <a:endParaRPr kumimoji="0" lang="en-US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ระบบการตรวจสอบงบประมาณ</a:t>
            </a:r>
            <a:endParaRPr kumimoji="0" lang="en-US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การบริหารจัดการทรัพยากรภาครัฐ</a:t>
            </a:r>
            <a:endParaRPr kumimoji="0" lang="th-TH" sz="1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917475" y="878784"/>
            <a:ext cx="2111375" cy="184066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99999"/>
              </a:gs>
            </a:gsLst>
            <a:lin ang="5400000" scaled="1"/>
          </a:gradFill>
          <a:ln w="12700">
            <a:solidFill>
              <a:srgbClr val="666666"/>
            </a:solidFill>
            <a:miter lim="800000"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ประสิทธิภาพการดำเนินการ</a:t>
            </a:r>
            <a:b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</a:b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ต่อต้านการทุจริต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ประสิทธิภาพของรัฐบาลในการควบคุมปัญหาการทุจริต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- ระดับการทุจริตของประเทศในภาพรวม</a:t>
            </a:r>
            <a:endParaRPr kumimoji="0" lang="th-T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97263" y="2822125"/>
            <a:ext cx="2135296" cy="192405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เป้าหมาย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ประชาชนนักธุรกิจทั้งชาวไทยและต่างประเทศได้รับความสะดวกในการประกอบธุรกิจ</a:t>
            </a:r>
            <a:b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</a:b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เพิ่มมากขึ้น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หน่วยงานที่รับผิดชอบ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กรมการกงสุล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กรมศุลกากร กรมสรรพากร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กรมพัฒนาธุรกิจการค้า 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กรมโรงงานอุตสาหกรรม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2425300" y="2822125"/>
            <a:ext cx="1987550" cy="192405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เป้าหมาย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ข้าราชการและเจ้าหน้าที่ภาครัฐมีความโปร่งใสในการเข้าสู่ตำแหน่งและการปฏิบัติหน้าที่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หน่วยงานที่รับผิดชอบ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สำนักงาน ก.พ.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สำนักงานตำรวจแห่งชาติ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สำนักงานอัยการสูงสุด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ศาล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สำนักงาน ป.ป.ท.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สำนักงาน ป.ป.ช.</a:t>
            </a:r>
            <a:endParaRPr kumimoji="0" lang="th-T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95725" y="2822125"/>
            <a:ext cx="2149462" cy="192405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เป้าหมาย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การใช้จ่ายงบประมาณและทรัพยากรภาครัฐ</a:t>
            </a:r>
            <a:b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</a:b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มีการใช้จ่ายดำเนินการอย่างคุ้มค่า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หน่วยงานที่รับผิดชอบ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สำนักงบประมาณ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สำนักงานการตรวจเงินแผ่นดิน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6906425" y="2822125"/>
            <a:ext cx="2130425" cy="1924050"/>
          </a:xfrm>
          <a:prstGeom prst="rect">
            <a:avLst/>
          </a:prstGeom>
          <a:solidFill>
            <a:srgbClr val="FFFFFF"/>
          </a:solidFill>
          <a:ln w="63500" cmpd="thickThin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เป้าหมาย</a:t>
            </a:r>
            <a:endParaRPr kumimoji="0" lang="en-US" sz="11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ประชาชนมีความเชื่อมั่นในประสิทธิภาพ</a:t>
            </a:r>
            <a:b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</a:b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ของรัฐบาลในการจัดการปัญหาการทุจริต</a:t>
            </a:r>
            <a:b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</a:b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เพิ่มมากขึ้น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หน่วยงานที่รับผิดชอบ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ea typeface="Angsana New" pitchFamily="18" charset="-34"/>
              <a:cs typeface="TH SarabunIT๙" pitchFamily="34" charset="-34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สำนักงาน ป.ป.ท.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สำนักงาน ป.ป.ช. 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IT๙" pitchFamily="34" charset="-34"/>
              <a:cs typeface="TH SarabunIT๙" pitchFamily="34" charset="-34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8531" y="4844789"/>
            <a:ext cx="2170921" cy="1784611"/>
          </a:xfrm>
          <a:prstGeom prst="rect">
            <a:avLst/>
          </a:prstGeom>
          <a:solidFill>
            <a:srgbClr val="FFFFFF"/>
          </a:solidFill>
          <a:ln w="3175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แนวทางการดำเนินงาน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(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Simplify and Online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1. พัฒนาขั้นตอนการดำเนินงานที่เกี่ยวข้องกับประชาชน นักธุรกิจทั้งชาวไทยและต่างประเทศ </a:t>
            </a:r>
            <a:b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</a:b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ให้ง่าย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สะดวก รวดเร็ว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2. นำเสนอขั้นตอนการนำเข้า ส่งออก การจัดทะเบียนการจัดตั้งบนเครือข่ายสังคมออนไลน์</a:t>
            </a:r>
            <a:endParaRPr kumimoji="0" lang="th-T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425300" y="4844789"/>
            <a:ext cx="1993900" cy="1784611"/>
          </a:xfrm>
          <a:prstGeom prst="rect">
            <a:avLst/>
          </a:prstGeom>
          <a:solidFill>
            <a:srgbClr val="FFFFFF"/>
          </a:solidFill>
          <a:ln w="3175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แนวทางการดำเนินงาน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 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(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Simplify and Online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Angsana New" pitchFamily="18" charset="-34"/>
                <a:cs typeface="TH SarabunIT๙" pitchFamily="34" charset="-34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1. ปรับปรุงขั้นตอนการสรรหาแต่งตั้งข้าราชการ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2. ควบคุมการใช้อำนาจหน้าที่ของข้าราชการอย่างถูกต้อง ไม่แสวงหาผลประโยชน์ส่วนตน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3. ควบคุมให้เกิดความโปร่งใสในการปฏิบัติหน้าที่</a:t>
            </a:r>
            <a:endParaRPr kumimoji="0" lang="th-T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4595725" y="4844789"/>
            <a:ext cx="2149462" cy="1784611"/>
          </a:xfrm>
          <a:prstGeom prst="rect">
            <a:avLst/>
          </a:prstGeom>
          <a:solidFill>
            <a:srgbClr val="FFFFFF"/>
          </a:solidFill>
          <a:ln w="31750">
            <a:solidFill>
              <a:srgbClr val="F79646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แนวทางการดำเนินงาน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(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Simplify and Online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1. แสดงเหตุผลในการเพิ่มขึ้นของส่วนราชการ</a:t>
            </a:r>
            <a:b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</a:b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ให้ชัดเจน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ea typeface="Angsana New" pitchFamily="18" charset="-34"/>
              <a:cs typeface="TH SarabunPSK" panose="020B0500040200020003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2. ควบคุมการใช้งบประมาณอย่างถูกต้องเหมาะสม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โปร่งใส ตรวจสอบได้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3. เปิดเผยแสดงขั้นตอน ผลการดำเนินการของการใช้จ่ายงบประมาณในเครือข่ายสังคม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6886575" y="4844789"/>
            <a:ext cx="2232025" cy="17846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แนวทางการดำเนินงาน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 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(</a:t>
            </a: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Simplify and Online</a:t>
            </a: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1. เสริมสร้างและเผยแพร่ภาพลักษณ์การดำเนินการต่อต้านการทุจริตอย่างเข้มแข็ง จริงจัง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Angsana New" pitchFamily="18" charset="-34"/>
                <a:cs typeface="TH SarabunPSK" panose="020B0500040200020003" pitchFamily="34" charset="-34"/>
              </a:rPr>
              <a:t>2. เร่งรัดการดำเนินคดีสำคัญและอยู่ในความสนใจของประชาชนให้รวดเร็ว จริงจัง เห็นผลเป็นรูปธรรม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7373" y="695617"/>
            <a:ext cx="1285884" cy="116853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การอำนวยความสะดวกทางธุรกิจ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24974" y="598102"/>
            <a:ext cx="1594677" cy="168789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แผนพัฒนาเศรษฐกิจและสังคมแห่งชาติ ฉบับที่ 12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92370" y="1351870"/>
            <a:ext cx="1951630" cy="168789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ยุทธศาสตร์ชาติฯป้องกันและปราบปรามการทุจริต ระยะที่ 3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15074" y="2087890"/>
            <a:ext cx="1380363" cy="8223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 4.0 </a:t>
            </a:r>
          </a:p>
        </p:txBody>
      </p:sp>
      <p:sp>
        <p:nvSpPr>
          <p:cNvPr id="30" name="วงรี 29"/>
          <p:cNvSpPr/>
          <p:nvPr/>
        </p:nvSpPr>
        <p:spPr>
          <a:xfrm>
            <a:off x="225803" y="1124245"/>
            <a:ext cx="1357322" cy="12144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ความโปร่งใสของการใช้อำนาจและตำแหน่งหน้าที่</a:t>
            </a:r>
            <a:endParaRPr kumimoji="0" lang="th-T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วงรี 31"/>
          <p:cNvSpPr/>
          <p:nvPr/>
        </p:nvSpPr>
        <p:spPr>
          <a:xfrm>
            <a:off x="1225935" y="1695749"/>
            <a:ext cx="1357290" cy="121444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th-TH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alibri" pitchFamily="34" charset="0"/>
                <a:cs typeface="TH SarabunIT๙" pitchFamily="34" charset="-34"/>
              </a:rPr>
              <a:t>ความ</a:t>
            </a:r>
            <a:r>
              <a:rPr kumimoji="0" lang="th-TH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โปร่งใสของการใช้จ่ายงบประมาณและการบริหารจัดการทรัพยากรภาครัฐ</a:t>
            </a:r>
            <a:endParaRPr kumimoji="0" lang="th-TH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วงรี 33"/>
          <p:cNvSpPr/>
          <p:nvPr/>
        </p:nvSpPr>
        <p:spPr>
          <a:xfrm>
            <a:off x="225803" y="2195815"/>
            <a:ext cx="1285884" cy="107157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kumimoji="0" lang="th-TH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alibri" pitchFamily="34" charset="0"/>
                <a:cs typeface="TH SarabunPSK" panose="020B0500040200020003" pitchFamily="34" charset="-34"/>
              </a:rPr>
              <a:t>ประสิทธิภาพการดำเนินการต่อต้านการทุจริต</a:t>
            </a:r>
            <a:endParaRPr kumimoji="0" lang="th-TH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กรอบการดำเนินการระยะเร่งด่วน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Quick  Win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97790" y="2743200"/>
            <a:ext cx="3345845" cy="160043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การอำนวยความสะดวกทางธุรกิจ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การขออนุมัติ </a:t>
            </a:r>
            <a:r>
              <a:rPr lang="en-US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Visa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ขั้นตอนการนำเข้าส่งออกทางศุลกากร</a:t>
            </a:r>
          </a:p>
          <a:p>
            <a:pPr algn="ctr">
              <a:buFontTx/>
              <a:buChar char="-"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การดำเนินการ </a:t>
            </a:r>
            <a:r>
              <a:rPr lang="en-US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website </a:t>
            </a: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ภาษา</a:t>
            </a:r>
          </a:p>
          <a:p>
            <a:pPr algn="ctr">
              <a:buFontTx/>
              <a:buChar char="-"/>
            </a:pPr>
            <a:r>
              <a:rPr lang="th-TH" sz="1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การเผยแพร่ข้อมูลทางออนไลน์ </a:t>
            </a: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932184" y="5348194"/>
            <a:ext cx="1571636" cy="5626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ทำได้ทันที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11935" y="4915402"/>
            <a:ext cx="1785950" cy="995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ใช้งบประมาณน้อย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81834" y="5709975"/>
            <a:ext cx="2143140" cy="995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มีผลกระทบกับคะแนน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CPI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428860" y="5413113"/>
            <a:ext cx="1857356" cy="99542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ประชาชนได้รับประโยชน์สูงสุด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547490" y="1744287"/>
            <a:ext cx="3477452" cy="1588"/>
          </a:xfrm>
          <a:prstGeom prst="line">
            <a:avLst/>
          </a:prstGeom>
          <a:ln w="50800">
            <a:solidFill>
              <a:schemeClr val="tx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1217205" y="3347552"/>
            <a:ext cx="2097484" cy="1937150"/>
          </a:xfrm>
          <a:prstGeom prst="line">
            <a:avLst/>
          </a:prstGeom>
          <a:ln w="50800">
            <a:solidFill>
              <a:schemeClr val="tx2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5313176" y="3151273"/>
            <a:ext cx="2325106" cy="1997726"/>
          </a:xfrm>
          <a:prstGeom prst="line">
            <a:avLst/>
          </a:prstGeom>
          <a:ln w="50800">
            <a:solidFill>
              <a:schemeClr val="tx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92370" y="598102"/>
            <a:ext cx="1643073" cy="9088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ยุทธศาสตร์ชาติ ระยะ 20 ปี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205720"/>
              </p:ext>
            </p:extLst>
          </p:nvPr>
        </p:nvGraphicFramePr>
        <p:xfrm>
          <a:off x="204952" y="1166648"/>
          <a:ext cx="8939048" cy="517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7890"/>
            <a:ext cx="7886700" cy="801523"/>
          </a:xfrm>
        </p:spPr>
        <p:txBody>
          <a:bodyPr/>
          <a:lstStyle/>
          <a:p>
            <a:pPr algn="ctr"/>
            <a:r>
              <a:rPr lang="en-US" dirty="0"/>
              <a:t>Sources of CPI data</a:t>
            </a:r>
          </a:p>
        </p:txBody>
      </p:sp>
    </p:spTree>
    <p:extLst>
      <p:ext uri="{BB962C8B-B14F-4D97-AF65-F5344CB8AC3E}">
        <p14:creationId xmlns:p14="http://schemas.microsoft.com/office/powerpoint/2010/main" val="45363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462A47-76C7-4E1F-817E-6E5C5C8ED5D1}"/>
              </a:ext>
            </a:extLst>
          </p:cNvPr>
          <p:cNvSpPr txBox="1">
            <a:spLocks noChangeArrowheads="1"/>
          </p:cNvSpPr>
          <p:nvPr/>
        </p:nvSpPr>
        <p:spPr>
          <a:xfrm>
            <a:off x="2848051" y="804499"/>
            <a:ext cx="3466215" cy="852288"/>
          </a:xfrm>
          <a:prstGeom prst="rect">
            <a:avLst/>
          </a:prstGeom>
          <a:noFill/>
          <a:ln w="57150">
            <a:solidFill>
              <a:srgbClr val="A50021"/>
            </a:solidFill>
          </a:ln>
        </p:spPr>
        <p:txBody>
          <a:bodyPr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ind"/>
              <a:buNone/>
              <a:defRPr sz="4600" b="1" i="0" u="none" strike="noStrike" cap="none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ind"/>
              <a:buNone/>
              <a:defRPr sz="4800" b="1">
                <a:solidFill>
                  <a:srgbClr val="FFFFFF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r>
              <a:rPr lang="en-US" altLang="th-TH" sz="4400" dirty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PCAC </a:t>
            </a:r>
            <a:r>
              <a:rPr lang="en-US" altLang="th-TH" sz="2800" dirty="0">
                <a:solidFill>
                  <a:srgbClr val="A50021"/>
                </a:solidFill>
                <a:latin typeface="Tahoma" pitchFamily="34" charset="0"/>
                <a:cs typeface="Tahoma" pitchFamily="34" charset="0"/>
              </a:rPr>
              <a:t>MODEL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34F12B-6C81-4392-9299-1EEFC25968FD}"/>
              </a:ext>
            </a:extLst>
          </p:cNvPr>
          <p:cNvSpPr/>
          <p:nvPr/>
        </p:nvSpPr>
        <p:spPr>
          <a:xfrm>
            <a:off x="300707" y="2315108"/>
            <a:ext cx="8560905" cy="33547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Thailand’s Public Sector Collective Action Coalition Against Corruption : PCAC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ขับเคลื่อนปีแห่งการอำนวยความสะดวกในการพิจารณาอนุมัติ </a:t>
            </a:r>
            <a:br>
              <a:rPr lang="th-TH" b="1" dirty="0">
                <a:latin typeface="TH SarabunPSK" pitchFamily="34" charset="-34"/>
                <a:cs typeface="TH SarabunPSK" pitchFamily="34" charset="-34"/>
              </a:rPr>
            </a:br>
            <a:r>
              <a:rPr lang="th-TH" b="1" dirty="0">
                <a:latin typeface="TH SarabunPSK" pitchFamily="34" charset="-34"/>
                <a:cs typeface="TH SarabunPSK" pitchFamily="34" charset="-34"/>
              </a:rPr>
              <a:t>อนุญาตของทางราชการต่อต้านการรับสินบนทุกรูปแบบ</a:t>
            </a:r>
            <a:br>
              <a:rPr lang="en-US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ระหว่าง</a:t>
            </a:r>
            <a:br>
              <a:rPr lang="en-US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หน่วยงานภาครัฐ รัฐวิสาหกิจที่เกี่ยวข้องกับการค้าการลงทุน 46 หน่วยงาน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และ สำนักงานคณะกรรมการป้องกันและปราบปรามการทุจริตในภาครัฐ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(สำนักงาน ป.ป.ท.) </a:t>
            </a:r>
            <a:br>
              <a:rPr lang="en-US" sz="2400" b="1" dirty="0">
                <a:latin typeface="TH SarabunPSK" pitchFamily="34" charset="-34"/>
                <a:cs typeface="TH SarabunPSK" pitchFamily="34" charset="-34"/>
              </a:rPr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846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orruption">
            <a:extLst>
              <a:ext uri="{FF2B5EF4-FFF2-40B4-BE49-F238E27FC236}">
                <a16:creationId xmlns:a16="http://schemas.microsoft.com/office/drawing/2014/main" id="{79D1E32A-07B4-4E86-AE40-7B4F63096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10404475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>
            <a:extLst>
              <a:ext uri="{FF2B5EF4-FFF2-40B4-BE49-F238E27FC236}">
                <a16:creationId xmlns:a16="http://schemas.microsoft.com/office/drawing/2014/main" id="{6A9228E2-E03D-4DE1-9332-5FD060F632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27188" y="404813"/>
            <a:ext cx="7772400" cy="1989137"/>
          </a:xfrm>
          <a:noFill/>
          <a:ln w="190500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th-TH" altLang="th-TH" sz="10600" b="1" dirty="0">
                <a:solidFill>
                  <a:srgbClr val="A5002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มติ ครม.</a:t>
            </a:r>
            <a:endParaRPr lang="en-US" altLang="th-TH" sz="6600" b="1" dirty="0">
              <a:solidFill>
                <a:srgbClr val="A5002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มนมุมสี่เหลี่ยมผืนผ้าด้านทแยงมุม 4">
            <a:extLst>
              <a:ext uri="{FF2B5EF4-FFF2-40B4-BE49-F238E27FC236}">
                <a16:creationId xmlns:a16="http://schemas.microsoft.com/office/drawing/2014/main" id="{4DAF49CF-20D2-4B5A-8972-3DC09C991926}"/>
              </a:ext>
            </a:extLst>
          </p:cNvPr>
          <p:cNvSpPr txBox="1">
            <a:spLocks/>
          </p:cNvSpPr>
          <p:nvPr/>
        </p:nvSpPr>
        <p:spPr bwMode="auto">
          <a:xfrm>
            <a:off x="1625600" y="3402013"/>
            <a:ext cx="6935788" cy="3255962"/>
          </a:xfrm>
          <a:prstGeom prst="round2DiagRect">
            <a:avLst/>
          </a:prstGeom>
          <a:solidFill>
            <a:schemeClr val="bg2">
              <a:lumMod val="40000"/>
              <a:lumOff val="60000"/>
            </a:schemeClr>
          </a:solidFill>
          <a:ln w="101600" cap="flat" cmpd="tri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defRPr/>
            </a:pP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มติคณะรัฐมนตรีวันที่ 4 เมษายน 2560 รับทราบมติ-ข้อสั่งการในการประชุมคณะกรรมการต่อต้านการทุจริตแห่งชาติ (คตช.)                        ครั้งที่ 1/2560 ให้ปี </a:t>
            </a:r>
            <a:r>
              <a:rPr lang="th-TH" sz="2800" b="1" dirty="0">
                <a:solidFill>
                  <a:srgbClr val="FF33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2560 เป็น“ปีแห่งการอำนวยความสะดวกในการพิจารณาอนุมัติ อนุญาตของทางราชการต่อต้านการรับสินบน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ทุกรูปแบบ”</a:t>
            </a:r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ตามที่สำนักงาน ป.ป.ท.ในฐานะฝ่ายเลขานุการคณะกรรมการต่อต้านการทุจริตแห่งชาติ (คตช.) เสนอ</a:t>
            </a:r>
          </a:p>
        </p:txBody>
      </p:sp>
      <p:sp>
        <p:nvSpPr>
          <p:cNvPr id="9221" name="Slide Number Placeholder 1">
            <a:extLst>
              <a:ext uri="{FF2B5EF4-FFF2-40B4-BE49-F238E27FC236}">
                <a16:creationId xmlns:a16="http://schemas.microsoft.com/office/drawing/2014/main" id="{4704CF73-5922-4478-A34D-11979E930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81C83DF-550F-4AC8-B6CF-E3CDBDD064CB}" type="slidenum">
              <a:rPr lang="en-US" altLang="th-TH" sz="1400"/>
              <a:pPr/>
              <a:t>9</a:t>
            </a:fld>
            <a:endParaRPr lang="en-US" altLang="th-TH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1292</TotalTime>
  <Words>3951</Words>
  <Application>Microsoft Office PowerPoint</Application>
  <PresentationFormat>นำเสนอทางหน้าจอ (4:3)</PresentationFormat>
  <Paragraphs>660</Paragraphs>
  <Slides>42</Slides>
  <Notes>9</Notes>
  <HiddenSlides>0</HiddenSlides>
  <MMClips>0</MMClips>
  <ScaleCrop>false</ScaleCrop>
  <HeadingPairs>
    <vt:vector size="4" baseType="variant"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42</vt:i4>
      </vt:variant>
    </vt:vector>
  </HeadingPairs>
  <TitlesOfParts>
    <vt:vector size="43" baseType="lpstr">
      <vt:lpstr>Office Theme</vt:lpstr>
      <vt:lpstr>การขับเคลื่อน/ผลการดำเนินการ ยกระดับค่าคะแนน ดัชนีการรับรู้การทุจริต CORRUPTION PERCEPTIONS INDEX: CPI</vt:lpstr>
      <vt:lpstr>งานนำเสนอ PowerPoint</vt:lpstr>
      <vt:lpstr>งานนำเสนอ PowerPoint</vt:lpstr>
      <vt:lpstr>งานนำเสนอ PowerPoint</vt:lpstr>
      <vt:lpstr>กรอบแนวทางการดำเนินการเร่งด่วนเพื่อยกระดับผลดัชนีชี้วัดภาพลักษณ์คอร์รัปชัน  (Corruption Perception Index) ของประเทศไทย</vt:lpstr>
      <vt:lpstr>งานนำเสนอ PowerPoint</vt:lpstr>
      <vt:lpstr>Sources of CPI data</vt:lpstr>
      <vt:lpstr>งานนำเสนอ PowerPoint</vt:lpstr>
      <vt:lpstr>มติ ครม.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มาตรการป้องกันและปราบปรามการทุจริตและประพฤติมิชอบในระบบราชการ</vt:lpstr>
      <vt:lpstr>งานนำเสนอ PowerPoint</vt:lpstr>
      <vt:lpstr>แผนแม่บทภายใต้ยุทธศาสตร์ชาติ  ประเด็นการต่อต้านการทุจริตและประพฤติมิชอบ  การปรับ “ระบบ” โดยการสร้างนวัตกรรมการต่อต้านการทุจริต  โดยการพัฒนาเครื่องมือ รวมถึงการประเมินความเสี่ยงด้านการทุจริต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4.1 การขับเคลื่อนการประเมินความเสี่ยงการทุจริต ประจำปีงบประมาณ 2563</vt:lpstr>
      <vt:lpstr>(ร่าง) แนวทางการยกระดับค่าคะแนนดัชนีการรับรู้การทุจริต (Corruption Perceptions Index : CPI) ปีงบประมาณ พ.ศ. 2563</vt:lpstr>
      <vt:lpstr>(ร่าง) แนวทางการยกระดับค่าคะแนนดัชนีการรับรู้การทุจริต (Corruption Perceptions Index : CPI) ปีงบประมาณ พ.ศ. 2563</vt:lpstr>
      <vt:lpstr>(ร่าง) แนวทางการยกระดับค่าคะแนนดัชนีการรับรู้การทุจริต (Corruption Perceptions Index : CPI) ปีงบประมาณ พ.ศ. 2563</vt:lpstr>
      <vt:lpstr>BACKUP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ผลคะแนนจากแต่ละแหล่งดัชนีการรับรู้การทุจริต (CPI) ประจำปี 2561 (ต่อ)</vt:lpstr>
      <vt:lpstr>ผลคะแนนจากแต่ละแหล่งดัชนีการรับรู้การทุจริต (CPI) ประจำปี 2561 (ต่อ)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ความสอดคล้องของ แผนปฏิรูปประเทศด้านต่างๆ  กับภารกิจของหน่วยงาน</dc:title>
  <dc:creator>user</dc:creator>
  <cp:lastModifiedBy>Sirirat Srichompoo</cp:lastModifiedBy>
  <cp:revision>233</cp:revision>
  <cp:lastPrinted>2018-02-19T08:54:24Z</cp:lastPrinted>
  <dcterms:created xsi:type="dcterms:W3CDTF">2018-02-08T04:38:15Z</dcterms:created>
  <dcterms:modified xsi:type="dcterms:W3CDTF">2019-12-13T01:44:30Z</dcterms:modified>
</cp:coreProperties>
</file>